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
  </p:notesMasterIdLst>
  <p:sldIdLst>
    <p:sldId id="265" r:id="rId2"/>
    <p:sldId id="264" r:id="rId3"/>
  </p:sldIdLst>
  <p:sldSz cx="7772400" cy="10058400"/>
  <p:notesSz cx="7010400" cy="9296400"/>
  <p:defaultTextStyle>
    <a:defPPr>
      <a:defRPr lang="en-US"/>
    </a:defPPr>
    <a:lvl1pPr marL="0" algn="l" defTabSz="636788" rtl="0" eaLnBrk="1" latinLnBrk="0" hangingPunct="1">
      <a:defRPr sz="1254" kern="1200">
        <a:solidFill>
          <a:schemeClr val="tx1"/>
        </a:solidFill>
        <a:latin typeface="+mn-lt"/>
        <a:ea typeface="+mn-ea"/>
        <a:cs typeface="+mn-cs"/>
      </a:defRPr>
    </a:lvl1pPr>
    <a:lvl2pPr marL="318394" algn="l" defTabSz="636788" rtl="0" eaLnBrk="1" latinLnBrk="0" hangingPunct="1">
      <a:defRPr sz="1254" kern="1200">
        <a:solidFill>
          <a:schemeClr val="tx1"/>
        </a:solidFill>
        <a:latin typeface="+mn-lt"/>
        <a:ea typeface="+mn-ea"/>
        <a:cs typeface="+mn-cs"/>
      </a:defRPr>
    </a:lvl2pPr>
    <a:lvl3pPr marL="636788" algn="l" defTabSz="636788" rtl="0" eaLnBrk="1" latinLnBrk="0" hangingPunct="1">
      <a:defRPr sz="1254" kern="1200">
        <a:solidFill>
          <a:schemeClr val="tx1"/>
        </a:solidFill>
        <a:latin typeface="+mn-lt"/>
        <a:ea typeface="+mn-ea"/>
        <a:cs typeface="+mn-cs"/>
      </a:defRPr>
    </a:lvl3pPr>
    <a:lvl4pPr marL="955182" algn="l" defTabSz="636788" rtl="0" eaLnBrk="1" latinLnBrk="0" hangingPunct="1">
      <a:defRPr sz="1254" kern="1200">
        <a:solidFill>
          <a:schemeClr val="tx1"/>
        </a:solidFill>
        <a:latin typeface="+mn-lt"/>
        <a:ea typeface="+mn-ea"/>
        <a:cs typeface="+mn-cs"/>
      </a:defRPr>
    </a:lvl4pPr>
    <a:lvl5pPr marL="1273576" algn="l" defTabSz="636788" rtl="0" eaLnBrk="1" latinLnBrk="0" hangingPunct="1">
      <a:defRPr sz="1254" kern="1200">
        <a:solidFill>
          <a:schemeClr val="tx1"/>
        </a:solidFill>
        <a:latin typeface="+mn-lt"/>
        <a:ea typeface="+mn-ea"/>
        <a:cs typeface="+mn-cs"/>
      </a:defRPr>
    </a:lvl5pPr>
    <a:lvl6pPr marL="1591970" algn="l" defTabSz="636788" rtl="0" eaLnBrk="1" latinLnBrk="0" hangingPunct="1">
      <a:defRPr sz="1254" kern="1200">
        <a:solidFill>
          <a:schemeClr val="tx1"/>
        </a:solidFill>
        <a:latin typeface="+mn-lt"/>
        <a:ea typeface="+mn-ea"/>
        <a:cs typeface="+mn-cs"/>
      </a:defRPr>
    </a:lvl6pPr>
    <a:lvl7pPr marL="1910364" algn="l" defTabSz="636788" rtl="0" eaLnBrk="1" latinLnBrk="0" hangingPunct="1">
      <a:defRPr sz="1254" kern="1200">
        <a:solidFill>
          <a:schemeClr val="tx1"/>
        </a:solidFill>
        <a:latin typeface="+mn-lt"/>
        <a:ea typeface="+mn-ea"/>
        <a:cs typeface="+mn-cs"/>
      </a:defRPr>
    </a:lvl7pPr>
    <a:lvl8pPr marL="2228759" algn="l" defTabSz="636788" rtl="0" eaLnBrk="1" latinLnBrk="0" hangingPunct="1">
      <a:defRPr sz="1254" kern="1200">
        <a:solidFill>
          <a:schemeClr val="tx1"/>
        </a:solidFill>
        <a:latin typeface="+mn-lt"/>
        <a:ea typeface="+mn-ea"/>
        <a:cs typeface="+mn-cs"/>
      </a:defRPr>
    </a:lvl8pPr>
    <a:lvl9pPr marL="2547153" algn="l" defTabSz="636788" rtl="0" eaLnBrk="1" latinLnBrk="0" hangingPunct="1">
      <a:defRPr sz="125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003B5C"/>
    <a:srgbClr val="E05529"/>
    <a:srgbClr val="FFC8FF"/>
    <a:srgbClr val="FFB500"/>
    <a:srgbClr val="0D5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5" autoAdjust="0"/>
    <p:restoredTop sz="94767"/>
  </p:normalViewPr>
  <p:slideViewPr>
    <p:cSldViewPr snapToGrid="0" snapToObjects="1">
      <p:cViewPr varScale="1">
        <p:scale>
          <a:sx n="78" d="100"/>
          <a:sy n="78" d="100"/>
        </p:scale>
        <p:origin x="29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AFA087-5CAE-D144-A7B9-590BCA302E65}" type="datetimeFigureOut">
              <a:rPr lang="en-US" smtClean="0"/>
              <a:t>10/23/2020</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35441B-0A77-D14A-A773-CF28C7F2D1D7}" type="slidenum">
              <a:rPr lang="en-US" smtClean="0"/>
              <a:t>‹#›</a:t>
            </a:fld>
            <a:endParaRPr lang="en-US"/>
          </a:p>
        </p:txBody>
      </p:sp>
    </p:spTree>
    <p:extLst>
      <p:ext uri="{BB962C8B-B14F-4D97-AF65-F5344CB8AC3E}">
        <p14:creationId xmlns:p14="http://schemas.microsoft.com/office/powerpoint/2010/main" val="1914421743"/>
      </p:ext>
    </p:extLst>
  </p:cSld>
  <p:clrMap bg1="lt1" tx1="dk1" bg2="lt2" tx2="dk2" accent1="accent1" accent2="accent2" accent3="accent3" accent4="accent4" accent5="accent5" accent6="accent6" hlink="hlink" folHlink="folHlink"/>
  <p:notesStyle>
    <a:lvl1pPr marL="0" algn="l" defTabSz="636788" rtl="0" eaLnBrk="1" latinLnBrk="0" hangingPunct="1">
      <a:defRPr sz="836" kern="1200">
        <a:solidFill>
          <a:schemeClr val="tx1"/>
        </a:solidFill>
        <a:latin typeface="+mn-lt"/>
        <a:ea typeface="+mn-ea"/>
        <a:cs typeface="+mn-cs"/>
      </a:defRPr>
    </a:lvl1pPr>
    <a:lvl2pPr marL="318394" algn="l" defTabSz="636788" rtl="0" eaLnBrk="1" latinLnBrk="0" hangingPunct="1">
      <a:defRPr sz="836" kern="1200">
        <a:solidFill>
          <a:schemeClr val="tx1"/>
        </a:solidFill>
        <a:latin typeface="+mn-lt"/>
        <a:ea typeface="+mn-ea"/>
        <a:cs typeface="+mn-cs"/>
      </a:defRPr>
    </a:lvl2pPr>
    <a:lvl3pPr marL="636788" algn="l" defTabSz="636788" rtl="0" eaLnBrk="1" latinLnBrk="0" hangingPunct="1">
      <a:defRPr sz="836" kern="1200">
        <a:solidFill>
          <a:schemeClr val="tx1"/>
        </a:solidFill>
        <a:latin typeface="+mn-lt"/>
        <a:ea typeface="+mn-ea"/>
        <a:cs typeface="+mn-cs"/>
      </a:defRPr>
    </a:lvl3pPr>
    <a:lvl4pPr marL="955182" algn="l" defTabSz="636788" rtl="0" eaLnBrk="1" latinLnBrk="0" hangingPunct="1">
      <a:defRPr sz="836" kern="1200">
        <a:solidFill>
          <a:schemeClr val="tx1"/>
        </a:solidFill>
        <a:latin typeface="+mn-lt"/>
        <a:ea typeface="+mn-ea"/>
        <a:cs typeface="+mn-cs"/>
      </a:defRPr>
    </a:lvl4pPr>
    <a:lvl5pPr marL="1273576" algn="l" defTabSz="636788" rtl="0" eaLnBrk="1" latinLnBrk="0" hangingPunct="1">
      <a:defRPr sz="836" kern="1200">
        <a:solidFill>
          <a:schemeClr val="tx1"/>
        </a:solidFill>
        <a:latin typeface="+mn-lt"/>
        <a:ea typeface="+mn-ea"/>
        <a:cs typeface="+mn-cs"/>
      </a:defRPr>
    </a:lvl5pPr>
    <a:lvl6pPr marL="1591970" algn="l" defTabSz="636788" rtl="0" eaLnBrk="1" latinLnBrk="0" hangingPunct="1">
      <a:defRPr sz="836" kern="1200">
        <a:solidFill>
          <a:schemeClr val="tx1"/>
        </a:solidFill>
        <a:latin typeface="+mn-lt"/>
        <a:ea typeface="+mn-ea"/>
        <a:cs typeface="+mn-cs"/>
      </a:defRPr>
    </a:lvl6pPr>
    <a:lvl7pPr marL="1910364" algn="l" defTabSz="636788" rtl="0" eaLnBrk="1" latinLnBrk="0" hangingPunct="1">
      <a:defRPr sz="836" kern="1200">
        <a:solidFill>
          <a:schemeClr val="tx1"/>
        </a:solidFill>
        <a:latin typeface="+mn-lt"/>
        <a:ea typeface="+mn-ea"/>
        <a:cs typeface="+mn-cs"/>
      </a:defRPr>
    </a:lvl7pPr>
    <a:lvl8pPr marL="2228759" algn="l" defTabSz="636788" rtl="0" eaLnBrk="1" latinLnBrk="0" hangingPunct="1">
      <a:defRPr sz="836" kern="1200">
        <a:solidFill>
          <a:schemeClr val="tx1"/>
        </a:solidFill>
        <a:latin typeface="+mn-lt"/>
        <a:ea typeface="+mn-ea"/>
        <a:cs typeface="+mn-cs"/>
      </a:defRPr>
    </a:lvl8pPr>
    <a:lvl9pPr marL="2547153" algn="l" defTabSz="636788" rtl="0" eaLnBrk="1" latinLnBrk="0" hangingPunct="1">
      <a:defRPr sz="8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5441B-0A77-D14A-A773-CF28C7F2D1D7}" type="slidenum">
              <a:rPr lang="en-US" smtClean="0"/>
              <a:t>1</a:t>
            </a:fld>
            <a:endParaRPr lang="en-US"/>
          </a:p>
        </p:txBody>
      </p:sp>
    </p:spTree>
    <p:extLst>
      <p:ext uri="{BB962C8B-B14F-4D97-AF65-F5344CB8AC3E}">
        <p14:creationId xmlns:p14="http://schemas.microsoft.com/office/powerpoint/2010/main" val="64748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5441B-0A77-D14A-A773-CF28C7F2D1D7}" type="slidenum">
              <a:rPr lang="en-US" smtClean="0"/>
              <a:t>2</a:t>
            </a:fld>
            <a:endParaRPr lang="en-US"/>
          </a:p>
        </p:txBody>
      </p:sp>
    </p:spTree>
    <p:extLst>
      <p:ext uri="{BB962C8B-B14F-4D97-AF65-F5344CB8AC3E}">
        <p14:creationId xmlns:p14="http://schemas.microsoft.com/office/powerpoint/2010/main" val="278600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5425440"/>
            <a:ext cx="7772400" cy="4632960"/>
          </a:xfrm>
          <a:prstGeom prst="rect">
            <a:avLst/>
          </a:prstGeom>
        </p:spPr>
        <p:txBody>
          <a:bodyPr/>
          <a:lstStyle/>
          <a:p>
            <a:r>
              <a:rPr lang="en-US"/>
              <a:t>Click icon to add picture</a:t>
            </a:r>
          </a:p>
        </p:txBody>
      </p:sp>
    </p:spTree>
    <p:extLst>
      <p:ext uri="{BB962C8B-B14F-4D97-AF65-F5344CB8AC3E}">
        <p14:creationId xmlns:p14="http://schemas.microsoft.com/office/powerpoint/2010/main" val="11161846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67016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beav.es/HighSpeedHandWashing"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p:cNvSpPr txBox="1">
            <a:spLocks/>
          </p:cNvSpPr>
          <p:nvPr/>
        </p:nvSpPr>
        <p:spPr>
          <a:xfrm>
            <a:off x="388982" y="459325"/>
            <a:ext cx="3497217" cy="188257"/>
          </a:xfrm>
          <a:prstGeom prst="rect">
            <a:avLst/>
          </a:prstGeom>
        </p:spPr>
        <p:txBody>
          <a:bodyPr lIns="0" tIns="0" rIns="0" bIns="0">
            <a:spAutoFit/>
          </a:bodyPr>
          <a:lstStyle>
            <a:lvl1pPr marL="0" indent="0" algn="l" defTabSz="914400" rtl="0" eaLnBrk="1" latinLnBrk="0" hangingPunct="1">
              <a:lnSpc>
                <a:spcPct val="90000"/>
              </a:lnSpc>
              <a:spcBef>
                <a:spcPts val="0"/>
              </a:spcBef>
              <a:buFontTx/>
              <a:buNone/>
              <a:defRPr sz="1359" kern="1200" baseline="0">
                <a:solidFill>
                  <a:schemeClr val="bg1"/>
                </a:solidFill>
                <a:latin typeface="Rufina-Stencil-Bold"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College or department</a:t>
            </a:r>
          </a:p>
        </p:txBody>
      </p:sp>
      <p:sp>
        <p:nvSpPr>
          <p:cNvPr id="9" name="Text Placeholder 16"/>
          <p:cNvSpPr txBox="1">
            <a:spLocks/>
          </p:cNvSpPr>
          <p:nvPr/>
        </p:nvSpPr>
        <p:spPr>
          <a:xfrm>
            <a:off x="1003403" y="1991115"/>
            <a:ext cx="4747581" cy="218008"/>
          </a:xfrm>
          <a:prstGeom prst="rect">
            <a:avLst/>
          </a:prstGeom>
        </p:spPr>
        <p:txBody>
          <a:bodyPr wrap="square" lIns="0" tIns="0" rIns="0" bIns="0" anchor="t" anchorCtr="0">
            <a:spAutoFit/>
          </a:bodyPr>
          <a:lstStyle>
            <a:lvl1pPr marL="0" indent="0" algn="l" defTabSz="914400" rtl="0" eaLnBrk="1" fontAlgn="auto" latinLnBrk="0" hangingPunct="0">
              <a:lnSpc>
                <a:spcPts val="1700"/>
              </a:lnSpc>
              <a:spcBef>
                <a:spcPts val="0"/>
              </a:spcBef>
              <a:buFontTx/>
              <a:buNone/>
              <a:defRPr sz="1682" kern="1200" cap="none" spc="0" baseline="0">
                <a:solidFill>
                  <a:srgbClr val="FFB500"/>
                </a:solidFill>
                <a:latin typeface="Rufina-Stencil-Bold"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solidFill>
                  <a:schemeClr val="tx1"/>
                </a:solidFill>
                <a:latin typeface="Kievit Offc" panose="020B0504030101020102" pitchFamily="34" charset="0"/>
              </a:rPr>
              <a:t>S. Tominey</a:t>
            </a:r>
            <a:r>
              <a:rPr lang="en-US" sz="1100" dirty="0" smtClean="0">
                <a:solidFill>
                  <a:schemeClr val="tx1"/>
                </a:solidFill>
                <a:latin typeface="Kievit Offc" panose="020B0504030101020102" pitchFamily="34" charset="0"/>
              </a:rPr>
              <a:t>, G. Hyde, L. </a:t>
            </a:r>
            <a:r>
              <a:rPr lang="en-US" sz="1100" dirty="0" smtClean="0">
                <a:solidFill>
                  <a:schemeClr val="tx1"/>
                </a:solidFill>
                <a:latin typeface="Kievit Offc" panose="020B0504030101020102" pitchFamily="34" charset="0"/>
              </a:rPr>
              <a:t>Kraemer, </a:t>
            </a:r>
            <a:r>
              <a:rPr lang="en-US" sz="1100" dirty="0">
                <a:solidFill>
                  <a:schemeClr val="tx1"/>
                </a:solidFill>
                <a:latin typeface="Kievit Offc" panose="020B0504030101020102" pitchFamily="34" charset="0"/>
              </a:rPr>
              <a:t>OSU Extension Service</a:t>
            </a:r>
          </a:p>
        </p:txBody>
      </p:sp>
      <p:sp>
        <p:nvSpPr>
          <p:cNvPr id="15" name="Text Placeholder 5"/>
          <p:cNvSpPr txBox="1">
            <a:spLocks/>
          </p:cNvSpPr>
          <p:nvPr/>
        </p:nvSpPr>
        <p:spPr>
          <a:xfrm>
            <a:off x="386397" y="1827469"/>
            <a:ext cx="3402339" cy="7582415"/>
          </a:xfrm>
          <a:prstGeom prst="rect">
            <a:avLst/>
          </a:prstGeom>
        </p:spPr>
        <p:txBody>
          <a:bodyPr lIns="0" tIns="0" rIns="0" bIns="0"/>
          <a:lstStyle>
            <a:lvl1pPr marL="0" indent="0" algn="l" defTabSz="914400" rtl="0" eaLnBrk="1" latinLnBrk="0" hangingPunct="1">
              <a:lnSpc>
                <a:spcPts val="1424"/>
              </a:lnSpc>
              <a:spcBef>
                <a:spcPts val="1000"/>
              </a:spcBef>
              <a:buFontTx/>
              <a:buNone/>
              <a:defRPr sz="1229" kern="1200" baseline="0">
                <a:solidFill>
                  <a:schemeClr val="bg1"/>
                </a:solidFill>
                <a:latin typeface="Kievit Offc" charset="0"/>
                <a:ea typeface="+mn-ea"/>
                <a:cs typeface="+mn-cs"/>
              </a:defRPr>
            </a:lvl1pPr>
            <a:lvl2pPr marL="388620" indent="0" algn="l" defTabSz="914400" rtl="0" eaLnBrk="1" latinLnBrk="0" hangingPunct="1">
              <a:lnSpc>
                <a:spcPts val="1424"/>
              </a:lnSpc>
              <a:spcBef>
                <a:spcPts val="500"/>
              </a:spcBef>
              <a:buFontTx/>
              <a:buNone/>
              <a:defRPr sz="1229" kern="1200" baseline="0">
                <a:solidFill>
                  <a:schemeClr val="bg1"/>
                </a:solidFill>
                <a:latin typeface="Kievit Offc" charset="0"/>
                <a:ea typeface="+mn-ea"/>
                <a:cs typeface="+mn-cs"/>
              </a:defRPr>
            </a:lvl2pPr>
            <a:lvl3pPr marL="777240" indent="0" algn="l" defTabSz="914400" rtl="0" eaLnBrk="1" latinLnBrk="0" hangingPunct="1">
              <a:lnSpc>
                <a:spcPts val="1424"/>
              </a:lnSpc>
              <a:spcBef>
                <a:spcPts val="500"/>
              </a:spcBef>
              <a:buFontTx/>
              <a:buNone/>
              <a:defRPr sz="1229" kern="1200" baseline="0">
                <a:solidFill>
                  <a:schemeClr val="bg1"/>
                </a:solidFill>
                <a:latin typeface="Kievit Offc" charset="0"/>
                <a:ea typeface="+mn-ea"/>
                <a:cs typeface="+mn-cs"/>
              </a:defRPr>
            </a:lvl3pPr>
            <a:lvl4pPr marL="1165860" indent="0" algn="l" defTabSz="914400" rtl="0" eaLnBrk="1" latinLnBrk="0" hangingPunct="1">
              <a:lnSpc>
                <a:spcPts val="1424"/>
              </a:lnSpc>
              <a:spcBef>
                <a:spcPts val="500"/>
              </a:spcBef>
              <a:buFontTx/>
              <a:buNone/>
              <a:defRPr sz="1229" kern="1200" baseline="0">
                <a:solidFill>
                  <a:schemeClr val="bg1"/>
                </a:solidFill>
                <a:latin typeface="Kievit Offc" charset="0"/>
                <a:ea typeface="+mn-ea"/>
                <a:cs typeface="+mn-cs"/>
              </a:defRPr>
            </a:lvl4pPr>
            <a:lvl5pPr marL="1554480" indent="0" algn="l" defTabSz="914400" rtl="0" eaLnBrk="1" latinLnBrk="0" hangingPunct="1">
              <a:lnSpc>
                <a:spcPts val="1424"/>
              </a:lnSpc>
              <a:spcBef>
                <a:spcPts val="500"/>
              </a:spcBef>
              <a:buFontTx/>
              <a:buNone/>
              <a:defRPr sz="1229" kern="1200" baseline="0">
                <a:solidFill>
                  <a:schemeClr val="bg1"/>
                </a:solidFill>
                <a:latin typeface="Kievit Offc"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60"/>
              </a:lnSpc>
              <a:spcBef>
                <a:spcPts val="0"/>
              </a:spcBef>
            </a:pPr>
            <a:endParaRPr lang="en-US" sz="1150" dirty="0">
              <a:solidFill>
                <a:srgbClr val="DC4405"/>
              </a:solidFill>
              <a:latin typeface="Kievit Offc" panose="020B0504030101020102"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97" y="9453648"/>
            <a:ext cx="1323086" cy="423272"/>
          </a:xfrm>
          <a:prstGeom prst="rect">
            <a:avLst/>
          </a:prstGeom>
        </p:spPr>
      </p:pic>
      <p:sp>
        <p:nvSpPr>
          <p:cNvPr id="4" name="Rectangle 3"/>
          <p:cNvSpPr/>
          <p:nvPr/>
        </p:nvSpPr>
        <p:spPr>
          <a:xfrm>
            <a:off x="150312" y="153136"/>
            <a:ext cx="7503091" cy="674787"/>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0"/>
          <p:cNvSpPr txBox="1">
            <a:spLocks/>
          </p:cNvSpPr>
          <p:nvPr/>
        </p:nvSpPr>
        <p:spPr>
          <a:xfrm>
            <a:off x="328567" y="366787"/>
            <a:ext cx="3518001" cy="288541"/>
          </a:xfrm>
          <a:prstGeom prst="rect">
            <a:avLst/>
          </a:prstGeom>
        </p:spPr>
        <p:txBody>
          <a:bodyPr lIns="0" tIns="0" rIns="0" bIns="0">
            <a:spAutoFit/>
          </a:bodyPr>
          <a:lstStyle>
            <a:lvl1pPr marL="0" indent="0" algn="l" defTabSz="914400" rtl="0" eaLnBrk="1" latinLnBrk="0" hangingPunct="1">
              <a:lnSpc>
                <a:spcPts val="2200"/>
              </a:lnSpc>
              <a:spcBef>
                <a:spcPts val="0"/>
              </a:spcBef>
              <a:buFontTx/>
              <a:buNone/>
              <a:defRPr sz="2070" kern="1200" cap="all" spc="52" baseline="0">
                <a:solidFill>
                  <a:srgbClr val="FFB500"/>
                </a:solidFill>
                <a:latin typeface="Stratum2 Black"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Stratum2 Medium" panose="020B0506030000020004" pitchFamily="34" charset="0"/>
              </a:rPr>
              <a:t>OSU Extension Service</a:t>
            </a:r>
          </a:p>
        </p:txBody>
      </p:sp>
      <p:cxnSp>
        <p:nvCxnSpPr>
          <p:cNvPr id="5" name="Straight Connector 4"/>
          <p:cNvCxnSpPr/>
          <p:nvPr/>
        </p:nvCxnSpPr>
        <p:spPr>
          <a:xfrm>
            <a:off x="327832" y="9362259"/>
            <a:ext cx="7037472"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257" y="155451"/>
            <a:ext cx="1247574" cy="1663432"/>
          </a:xfrm>
          <a:prstGeom prst="rect">
            <a:avLst/>
          </a:prstGeom>
        </p:spPr>
      </p:pic>
      <p:sp>
        <p:nvSpPr>
          <p:cNvPr id="3" name="TextBox 2"/>
          <p:cNvSpPr txBox="1"/>
          <p:nvPr/>
        </p:nvSpPr>
        <p:spPr>
          <a:xfrm>
            <a:off x="388982" y="1164580"/>
            <a:ext cx="5976425" cy="707886"/>
          </a:xfrm>
          <a:prstGeom prst="rect">
            <a:avLst/>
          </a:prstGeom>
          <a:noFill/>
        </p:spPr>
        <p:txBody>
          <a:bodyPr wrap="square" rtlCol="0">
            <a:spAutoFit/>
          </a:bodyPr>
          <a:lstStyle/>
          <a:p>
            <a:pPr algn="ctr">
              <a:lnSpc>
                <a:spcPct val="100000"/>
              </a:lnSpc>
            </a:pPr>
            <a:r>
              <a:rPr lang="en-US" sz="2000" dirty="0">
                <a:latin typeface="Georgia" panose="02040502050405020303" pitchFamily="18" charset="0"/>
              </a:rPr>
              <a:t>High Speed Hand Washing in Early Childhood</a:t>
            </a:r>
          </a:p>
          <a:p>
            <a:pPr algn="ctr">
              <a:lnSpc>
                <a:spcPct val="100000"/>
              </a:lnSpc>
            </a:pPr>
            <a:r>
              <a:rPr lang="en-US" sz="2000" dirty="0">
                <a:latin typeface="Georgia" panose="02040502050405020303" pitchFamily="18" charset="0"/>
              </a:rPr>
              <a:t>Lesson Tips </a:t>
            </a:r>
            <a:r>
              <a:rPr lang="en-US" sz="2000" dirty="0" smtClean="0">
                <a:latin typeface="Georgia" panose="02040502050405020303" pitchFamily="18" charset="0"/>
              </a:rPr>
              <a:t>in </a:t>
            </a:r>
            <a:r>
              <a:rPr lang="en-US" sz="2000" dirty="0">
                <a:latin typeface="Georgia" panose="02040502050405020303" pitchFamily="18" charset="0"/>
              </a:rPr>
              <a:t>Covid-19</a:t>
            </a:r>
          </a:p>
        </p:txBody>
      </p:sp>
      <p:sp>
        <p:nvSpPr>
          <p:cNvPr id="6" name="TextBox 5"/>
          <p:cNvSpPr txBox="1"/>
          <p:nvPr/>
        </p:nvSpPr>
        <p:spPr>
          <a:xfrm>
            <a:off x="922702" y="2452485"/>
            <a:ext cx="2963498" cy="5493812"/>
          </a:xfrm>
          <a:prstGeom prst="rect">
            <a:avLst/>
          </a:prstGeom>
          <a:noFill/>
        </p:spPr>
        <p:txBody>
          <a:bodyPr wrap="square" rtlCol="0">
            <a:spAutoFit/>
          </a:bodyPr>
          <a:lstStyle/>
          <a:p>
            <a:pPr>
              <a:spcBef>
                <a:spcPts val="600"/>
              </a:spcBef>
            </a:pPr>
            <a:r>
              <a:rPr lang="en-US" sz="1200" dirty="0">
                <a:latin typeface="Kievit Offc" panose="020B0504030101020102" pitchFamily="34" charset="0"/>
              </a:rPr>
              <a:t>Learning to wash our hands effectively takes practice for children and adults alike. High Speed Hand Washing can be a fun and safe way to help a group of children wash their hands well and quickly while also social distancing. Use these strategies along with the </a:t>
            </a:r>
            <a:r>
              <a:rPr lang="en-US" sz="1200" i="1" dirty="0">
                <a:latin typeface="Kievit Offc" panose="020B0504030101020102" pitchFamily="34" charset="0"/>
              </a:rPr>
              <a:t>High Speed Hand Washing: How Groups can </a:t>
            </a:r>
            <a:r>
              <a:rPr lang="en-US" sz="1200" i="1">
                <a:latin typeface="Kievit Offc" panose="020B0504030101020102" pitchFamily="34" charset="0"/>
              </a:rPr>
              <a:t>Wash Hands Better</a:t>
            </a:r>
            <a:r>
              <a:rPr lang="en-US" sz="1200" i="1" dirty="0">
                <a:latin typeface="Kievit Offc" panose="020B0504030101020102" pitchFamily="34" charset="0"/>
              </a:rPr>
              <a:t>, Faster </a:t>
            </a:r>
            <a:r>
              <a:rPr lang="en-US" sz="1200" dirty="0">
                <a:latin typeface="Kievit Offc" panose="020B0504030101020102" pitchFamily="34" charset="0"/>
              </a:rPr>
              <a:t>video and High Speed Hand Washing youth mini-poster (English/Spanish/bilingual) in your home or classroom.* </a:t>
            </a:r>
          </a:p>
          <a:p>
            <a:pPr>
              <a:spcBef>
                <a:spcPts val="600"/>
              </a:spcBef>
            </a:pPr>
            <a:r>
              <a:rPr lang="en-US" sz="1200" b="1" dirty="0">
                <a:latin typeface="Kievit Offc" panose="020B0504030101020102" pitchFamily="34" charset="0"/>
              </a:rPr>
              <a:t>Talk with children about dirt and germs. </a:t>
            </a:r>
          </a:p>
          <a:p>
            <a:pPr>
              <a:spcBef>
                <a:spcPts val="600"/>
              </a:spcBef>
            </a:pPr>
            <a:r>
              <a:rPr lang="en-US" sz="1200" dirty="0">
                <a:latin typeface="Kievit Offc" panose="020B0504030101020102" pitchFamily="34" charset="0"/>
              </a:rPr>
              <a:t>Let children know that there are good germs and bad germs. Most germs won’t hurt us and one of the best ways we can protect ourselves and one another from germs is by washing our hands! Washing our hands is one way to be a helper to keep our bodies and our friends and family healthy and safe. </a:t>
            </a:r>
          </a:p>
          <a:p>
            <a:pPr marL="0" lvl="1" fontAlgn="base">
              <a:spcBef>
                <a:spcPts val="600"/>
              </a:spcBef>
            </a:pPr>
            <a:r>
              <a:rPr lang="en-US" sz="1200" b="1" dirty="0">
                <a:latin typeface="Kievit Offc" panose="020B0504030101020102" pitchFamily="34" charset="0"/>
              </a:rPr>
              <a:t>Discuss: </a:t>
            </a:r>
            <a:r>
              <a:rPr lang="en-US" sz="1200" dirty="0">
                <a:latin typeface="Kievit Offc" panose="020B0504030101020102" pitchFamily="34" charset="0"/>
              </a:rPr>
              <a:t>When should we wash our hands? Brainstorm together all the times during the day we should wash our hands. Make a list or draw a picture to represent all of the ideas children come up with. Be sure to include: After using the bathroom; After playing outside; Before we eat; and After coughing or sneezing.</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4769" y="4870015"/>
            <a:ext cx="2994083" cy="1800195"/>
          </a:xfrm>
          <a:prstGeom prst="rect">
            <a:avLst/>
          </a:prstGeom>
        </p:spPr>
      </p:pic>
      <p:sp>
        <p:nvSpPr>
          <p:cNvPr id="17" name="TextBox 16"/>
          <p:cNvSpPr txBox="1"/>
          <p:nvPr/>
        </p:nvSpPr>
        <p:spPr>
          <a:xfrm>
            <a:off x="3886200" y="2452485"/>
            <a:ext cx="3021498" cy="2578270"/>
          </a:xfrm>
          <a:prstGeom prst="rect">
            <a:avLst/>
          </a:prstGeom>
          <a:noFill/>
        </p:spPr>
        <p:txBody>
          <a:bodyPr wrap="square" rtlCol="0">
            <a:spAutoFit/>
          </a:bodyPr>
          <a:lstStyle/>
          <a:p>
            <a:pPr marL="0" lvl="1" fontAlgn="base">
              <a:lnSpc>
                <a:spcPct val="100000"/>
              </a:lnSpc>
              <a:spcBef>
                <a:spcPts val="600"/>
              </a:spcBef>
            </a:pPr>
            <a:r>
              <a:rPr lang="en-US" sz="1200" b="1" dirty="0">
                <a:solidFill>
                  <a:schemeClr val="tx2"/>
                </a:solidFill>
                <a:latin typeface="Kievit Offc" panose="020B0504030101020102" pitchFamily="34" charset="0"/>
              </a:rPr>
              <a:t>Watch </a:t>
            </a:r>
            <a:r>
              <a:rPr lang="en-US" sz="1200" b="1" i="1" dirty="0">
                <a:solidFill>
                  <a:schemeClr val="tx2"/>
                </a:solidFill>
                <a:latin typeface="Kievit Offc" panose="020B0504030101020102" pitchFamily="34" charset="0"/>
              </a:rPr>
              <a:t>High Speed Hand Washing: How Groups can Wash Better, Faster </a:t>
            </a:r>
            <a:r>
              <a:rPr lang="en-US" sz="1200" b="1" dirty="0">
                <a:solidFill>
                  <a:schemeClr val="tx2"/>
                </a:solidFill>
                <a:latin typeface="Kievit Offc" panose="020B0504030101020102" pitchFamily="34" charset="0"/>
              </a:rPr>
              <a:t>video together and talk about it.</a:t>
            </a:r>
            <a:r>
              <a:rPr lang="en-US" sz="1200" dirty="0">
                <a:solidFill>
                  <a:schemeClr val="tx2"/>
                </a:solidFill>
                <a:latin typeface="Kievit Offc" panose="020B0504030101020102" pitchFamily="34" charset="0"/>
              </a:rPr>
              <a:t> </a:t>
            </a:r>
          </a:p>
          <a:p>
            <a:pPr marL="0" lvl="1" fontAlgn="base">
              <a:lnSpc>
                <a:spcPct val="100000"/>
              </a:lnSpc>
              <a:spcBef>
                <a:spcPts val="600"/>
              </a:spcBef>
            </a:pPr>
            <a:r>
              <a:rPr lang="en-US" sz="1200" dirty="0">
                <a:solidFill>
                  <a:schemeClr val="tx2"/>
                </a:solidFill>
                <a:latin typeface="Kievit Offc" panose="020B0504030101020102" pitchFamily="34" charset="0"/>
              </a:rPr>
              <a:t>Before watching the video, explain that the children in the video will be using a special lotion. They are pretending the lotion is germs and dirt that we cannot see. We can see the lotion with a special light. They will put on the lotion before washing their hands and then use the light to see if they washed and rinsed all off with this special way of washing our hands. </a:t>
            </a:r>
          </a:p>
          <a:p>
            <a:endParaRPr lang="en-US" dirty="0"/>
          </a:p>
        </p:txBody>
      </p:sp>
      <p:sp>
        <p:nvSpPr>
          <p:cNvPr id="19" name="TextBox 18"/>
          <p:cNvSpPr txBox="1"/>
          <p:nvPr/>
        </p:nvSpPr>
        <p:spPr>
          <a:xfrm>
            <a:off x="3881943" y="6753308"/>
            <a:ext cx="3006344" cy="1938992"/>
          </a:xfrm>
          <a:prstGeom prst="rect">
            <a:avLst/>
          </a:prstGeom>
          <a:noFill/>
        </p:spPr>
        <p:txBody>
          <a:bodyPr wrap="square" rtlCol="0">
            <a:spAutoFit/>
          </a:bodyPr>
          <a:lstStyle/>
          <a:p>
            <a:r>
              <a:rPr lang="en-US" sz="1200" dirty="0">
                <a:solidFill>
                  <a:schemeClr val="tx2"/>
                </a:solidFill>
                <a:latin typeface="Kievit Offc" panose="020B0504030101020102" pitchFamily="34" charset="0"/>
              </a:rPr>
              <a:t>After watching the video, talk with children about what they saw. How is the way the children in the video washed their hands the same as what we already do at home/school? How is it different? When the children finished washing their hands, could you still see the pretend germs (lotion)? Did it work? Let children know that they are going to try and wash their hands like this now, too.</a:t>
            </a:r>
          </a:p>
        </p:txBody>
      </p:sp>
    </p:spTree>
    <p:extLst>
      <p:ext uri="{BB962C8B-B14F-4D97-AF65-F5344CB8AC3E}">
        <p14:creationId xmlns:p14="http://schemas.microsoft.com/office/powerpoint/2010/main" val="418160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58311"/>
            <a:ext cx="7772400" cy="1000088"/>
          </a:xfrm>
          <a:prstGeom prst="rect">
            <a:avLst/>
          </a:prstGeom>
          <a:solidFill>
            <a:srgbClr val="E05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4"/>
          <p:cNvSpPr txBox="1">
            <a:spLocks/>
          </p:cNvSpPr>
          <p:nvPr/>
        </p:nvSpPr>
        <p:spPr>
          <a:xfrm>
            <a:off x="388982" y="459325"/>
            <a:ext cx="3497217" cy="188257"/>
          </a:xfrm>
          <a:prstGeom prst="rect">
            <a:avLst/>
          </a:prstGeom>
        </p:spPr>
        <p:txBody>
          <a:bodyPr lIns="0" tIns="0" rIns="0" bIns="0">
            <a:spAutoFit/>
          </a:bodyPr>
          <a:lstStyle>
            <a:lvl1pPr marL="0" indent="0" algn="l" defTabSz="914400" rtl="0" eaLnBrk="1" latinLnBrk="0" hangingPunct="1">
              <a:lnSpc>
                <a:spcPct val="90000"/>
              </a:lnSpc>
              <a:spcBef>
                <a:spcPts val="0"/>
              </a:spcBef>
              <a:buFontTx/>
              <a:buNone/>
              <a:defRPr sz="1359" kern="1200" baseline="0">
                <a:solidFill>
                  <a:schemeClr val="bg1"/>
                </a:solidFill>
                <a:latin typeface="Rufina-Stencil-Bold"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College or department</a:t>
            </a:r>
          </a:p>
        </p:txBody>
      </p:sp>
      <p:sp>
        <p:nvSpPr>
          <p:cNvPr id="14" name="Text Placeholder 3"/>
          <p:cNvSpPr txBox="1">
            <a:spLocks/>
          </p:cNvSpPr>
          <p:nvPr/>
        </p:nvSpPr>
        <p:spPr>
          <a:xfrm>
            <a:off x="4027055" y="8714672"/>
            <a:ext cx="3597976" cy="854739"/>
          </a:xfrm>
          <a:prstGeom prst="rect">
            <a:avLst/>
          </a:prstGeom>
        </p:spPr>
        <p:txBody>
          <a:bodyPr lIns="0" tIns="0" rIns="0" bIns="0"/>
          <a:lstStyle>
            <a:lvl1pPr marL="0" indent="0" algn="r" defTabSz="914400" rtl="0" eaLnBrk="1" latinLnBrk="0" hangingPunct="1">
              <a:lnSpc>
                <a:spcPts val="1424"/>
              </a:lnSpc>
              <a:spcBef>
                <a:spcPts val="0"/>
              </a:spcBef>
              <a:buFontTx/>
              <a:buNone/>
              <a:defRPr sz="1229" kern="1200" baseline="0">
                <a:solidFill>
                  <a:schemeClr val="bg1"/>
                </a:solidFill>
                <a:latin typeface="Kievit Offc" charset="0"/>
                <a:ea typeface="+mn-ea"/>
                <a:cs typeface="+mn-cs"/>
              </a:defRPr>
            </a:lvl1pPr>
            <a:lvl2pPr marL="38862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16586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55448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900"/>
              </a:lnSpc>
              <a:spcBef>
                <a:spcPts val="600"/>
              </a:spcBef>
            </a:pPr>
            <a:endParaRPr lang="en-US" sz="80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74" y="9239649"/>
            <a:ext cx="2145032" cy="663911"/>
          </a:xfrm>
          <a:prstGeom prst="rect">
            <a:avLst/>
          </a:prstGeom>
        </p:spPr>
      </p:pic>
      <p:sp>
        <p:nvSpPr>
          <p:cNvPr id="9" name="TextBox 8"/>
          <p:cNvSpPr txBox="1"/>
          <p:nvPr/>
        </p:nvSpPr>
        <p:spPr>
          <a:xfrm>
            <a:off x="2657475" y="9151602"/>
            <a:ext cx="4675033" cy="830997"/>
          </a:xfrm>
          <a:prstGeom prst="rect">
            <a:avLst/>
          </a:prstGeom>
          <a:noFill/>
        </p:spPr>
        <p:txBody>
          <a:bodyPr wrap="square" rtlCol="0">
            <a:spAutoFit/>
          </a:bodyPr>
          <a:lstStyle/>
          <a:p>
            <a:r>
              <a:rPr lang="en-US" sz="800" dirty="0">
                <a:latin typeface="Kievit Offc" panose="020B0504030101020102" pitchFamily="34" charset="0"/>
              </a:rPr>
              <a:t>2020. Source: Hyde, G. Wilson, B. High Speed Hand Washing Basic Lesson Plan. Photo: Sean Smith. Oregon State University Extension Service prohibits discrimination in all its programs, services, activities, and materials on the basis of race, color, national origin, religion, sex, gender identity (including gender expression), sexual orientation, disability, age, marital status, familial/parental status, income derived from a public assistance program, political beliefs, genetic information, veteran’s status, reprisal or retaliation for prior civil rights activity. (Not all prohibited bases apply to all programs.)</a:t>
            </a:r>
          </a:p>
        </p:txBody>
      </p:sp>
      <p:sp>
        <p:nvSpPr>
          <p:cNvPr id="17" name="TextBox 16"/>
          <p:cNvSpPr txBox="1"/>
          <p:nvPr/>
        </p:nvSpPr>
        <p:spPr>
          <a:xfrm>
            <a:off x="948738" y="4686700"/>
            <a:ext cx="2947081" cy="2015936"/>
          </a:xfrm>
          <a:prstGeom prst="rect">
            <a:avLst/>
          </a:prstGeom>
          <a:noFill/>
        </p:spPr>
        <p:txBody>
          <a:bodyPr wrap="square" rtlCol="0">
            <a:spAutoFit/>
          </a:bodyPr>
          <a:lstStyle/>
          <a:p>
            <a:pPr>
              <a:spcBef>
                <a:spcPts val="600"/>
              </a:spcBef>
            </a:pPr>
            <a:r>
              <a:rPr lang="en-US" sz="1200" b="1" dirty="0">
                <a:solidFill>
                  <a:schemeClr val="tx2"/>
                </a:solidFill>
                <a:latin typeface="Kievit Offc" panose="020B0504030101020102" pitchFamily="34" charset="0"/>
              </a:rPr>
              <a:t>Show children the High Speed Hand Washing poster.</a:t>
            </a:r>
            <a:r>
              <a:rPr lang="en-US" sz="1200" dirty="0">
                <a:solidFill>
                  <a:schemeClr val="tx2"/>
                </a:solidFill>
                <a:latin typeface="Kievit Offc" panose="020B0504030101020102" pitchFamily="34" charset="0"/>
              </a:rPr>
              <a:t> </a:t>
            </a:r>
          </a:p>
          <a:p>
            <a:pPr>
              <a:spcBef>
                <a:spcPts val="600"/>
              </a:spcBef>
            </a:pPr>
            <a:r>
              <a:rPr lang="en-US" sz="1200" dirty="0">
                <a:solidFill>
                  <a:schemeClr val="tx2"/>
                </a:solidFill>
                <a:latin typeface="Kievit Offc" panose="020B0504030101020102" pitchFamily="34" charset="0"/>
              </a:rPr>
              <a:t>Use the High Speed Hand Washing poster to help children remember the steps in order. Talk about each step 1 to 6 while looking at the poster. Ask children to describe what they see in each picture and role-play, acting out each step. Together, choose a place to display the poster near your hand washing sink.</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035" y="991221"/>
            <a:ext cx="2718486" cy="3518041"/>
          </a:xfrm>
          <a:prstGeom prst="rect">
            <a:avLst/>
          </a:prstGeom>
          <a:ln w="6350">
            <a:solidFill>
              <a:schemeClr val="tx1"/>
            </a:solidFill>
          </a:ln>
        </p:spPr>
      </p:pic>
      <p:sp>
        <p:nvSpPr>
          <p:cNvPr id="19" name="TextBox 18"/>
          <p:cNvSpPr txBox="1"/>
          <p:nvPr/>
        </p:nvSpPr>
        <p:spPr>
          <a:xfrm>
            <a:off x="3906077" y="873852"/>
            <a:ext cx="2971801" cy="4724370"/>
          </a:xfrm>
          <a:prstGeom prst="rect">
            <a:avLst/>
          </a:prstGeom>
          <a:noFill/>
        </p:spPr>
        <p:txBody>
          <a:bodyPr wrap="square" rtlCol="0">
            <a:spAutoFit/>
          </a:bodyPr>
          <a:lstStyle/>
          <a:p>
            <a:pPr marL="0" lvl="1" fontAlgn="base">
              <a:spcBef>
                <a:spcPts val="600"/>
              </a:spcBef>
            </a:pPr>
            <a:r>
              <a:rPr lang="en-US" sz="1200" dirty="0">
                <a:solidFill>
                  <a:schemeClr val="tx2"/>
                </a:solidFill>
                <a:latin typeface="Kievit Offc" panose="020B0504030101020102" pitchFamily="34" charset="0"/>
              </a:rPr>
              <a:t>If you have access to a printer, print black and white copies of the poster on a piece of paper for each child. Have children (or help children) cut out the 6 steps. Practice putting them in order while acting out each step.</a:t>
            </a:r>
          </a:p>
          <a:p>
            <a:pPr>
              <a:spcBef>
                <a:spcPts val="600"/>
              </a:spcBef>
            </a:pPr>
            <a:r>
              <a:rPr lang="en-US" sz="1200" b="1" dirty="0">
                <a:solidFill>
                  <a:schemeClr val="tx2"/>
                </a:solidFill>
                <a:latin typeface="Kievit Offc" panose="020B0504030101020102" pitchFamily="34" charset="0"/>
              </a:rPr>
              <a:t>Make hand washing a safe and fun part of your regular routine. </a:t>
            </a:r>
          </a:p>
          <a:p>
            <a:pPr>
              <a:spcBef>
                <a:spcPts val="600"/>
              </a:spcBef>
            </a:pPr>
            <a:r>
              <a:rPr lang="en-US" sz="1200" dirty="0">
                <a:solidFill>
                  <a:schemeClr val="tx2"/>
                </a:solidFill>
                <a:latin typeface="Kievit Offc" panose="020B0504030101020102" pitchFamily="34" charset="0"/>
              </a:rPr>
              <a:t>Put place markers on the ground where children can stand while waiting for the sink and lathering. Sing a short song while lathering up together or have children make-believe that they are kneading playdough or making snowballs. Ask children to “See if you can cover your entire hands - fronts, backs, and cracks - with bubbles before rinsing.”</a:t>
            </a:r>
          </a:p>
          <a:p>
            <a:pPr>
              <a:spcBef>
                <a:spcPts val="600"/>
              </a:spcBef>
            </a:pPr>
            <a:endParaRPr lang="en-US" sz="1200" dirty="0">
              <a:solidFill>
                <a:schemeClr val="tx2"/>
              </a:solidFill>
              <a:latin typeface="Kievit Offc" panose="020B0504030101020102" pitchFamily="34" charset="0"/>
            </a:endParaRPr>
          </a:p>
          <a:p>
            <a:pPr>
              <a:spcBef>
                <a:spcPts val="600"/>
              </a:spcBef>
            </a:pPr>
            <a:endParaRPr lang="en-US" sz="1200" dirty="0">
              <a:solidFill>
                <a:schemeClr val="tx2"/>
              </a:solidFill>
              <a:latin typeface="Kievit Offc" panose="020B0504030101020102" pitchFamily="34" charset="0"/>
            </a:endParaRPr>
          </a:p>
          <a:p>
            <a:pPr>
              <a:spcBef>
                <a:spcPts val="600"/>
              </a:spcBef>
            </a:pPr>
            <a:r>
              <a:rPr lang="en-US" sz="1200" dirty="0">
                <a:solidFill>
                  <a:schemeClr val="tx2"/>
                </a:solidFill>
                <a:latin typeface="Kievit Offc" panose="020B0504030101020102" pitchFamily="34" charset="0"/>
              </a:rPr>
              <a:t>*Be sure to follow your state’s safety guidelines for wearing masks and social distancing while following high speed hand washing procedures. </a:t>
            </a:r>
          </a:p>
        </p:txBody>
      </p:sp>
      <p:sp>
        <p:nvSpPr>
          <p:cNvPr id="3" name="TextBox 2"/>
          <p:cNvSpPr txBox="1"/>
          <p:nvPr/>
        </p:nvSpPr>
        <p:spPr>
          <a:xfrm>
            <a:off x="4015407" y="5941861"/>
            <a:ext cx="2753139" cy="1015663"/>
          </a:xfrm>
          <a:prstGeom prst="rect">
            <a:avLst/>
          </a:prstGeom>
          <a:noFill/>
          <a:ln w="19050">
            <a:solidFill>
              <a:srgbClr val="DC4405"/>
            </a:solidFill>
          </a:ln>
        </p:spPr>
        <p:txBody>
          <a:bodyPr wrap="square" rtlCol="0">
            <a:spAutoFit/>
          </a:bodyPr>
          <a:lstStyle/>
          <a:p>
            <a:pPr algn="ctr">
              <a:spcBef>
                <a:spcPts val="600"/>
              </a:spcBef>
              <a:spcAft>
                <a:spcPts val="600"/>
              </a:spcAft>
            </a:pPr>
            <a:r>
              <a:rPr lang="en-US" sz="1200" dirty="0">
                <a:latin typeface="Kievit Offc" panose="020B0504030101020102" pitchFamily="34" charset="0"/>
              </a:rPr>
              <a:t>See English, Spanish and bilingual training video, posters – in color or black and white, the basic lesson plan and other resources at </a:t>
            </a:r>
            <a:r>
              <a:rPr lang="en-US" sz="1200" dirty="0" smtClean="0">
                <a:latin typeface="Kievit Offc" panose="020B0504030101020102" pitchFamily="34" charset="0"/>
                <a:hlinkClick r:id="rId5"/>
              </a:rPr>
              <a:t>beav.es/</a:t>
            </a:r>
            <a:r>
              <a:rPr lang="en-US" sz="1200" dirty="0" err="1" smtClean="0">
                <a:latin typeface="Kievit Offc" panose="020B0504030101020102" pitchFamily="34" charset="0"/>
                <a:hlinkClick r:id="rId5"/>
              </a:rPr>
              <a:t>HighSpeedHandWashing</a:t>
            </a:r>
            <a:endParaRPr lang="en-US" sz="1200" dirty="0" smtClean="0">
              <a:latin typeface="Kievit Offc" panose="020B0504030101020102" pitchFamily="34" charset="0"/>
            </a:endParaRPr>
          </a:p>
        </p:txBody>
      </p:sp>
    </p:spTree>
    <p:extLst>
      <p:ext uri="{BB962C8B-B14F-4D97-AF65-F5344CB8AC3E}">
        <p14:creationId xmlns:p14="http://schemas.microsoft.com/office/powerpoint/2010/main" val="1389691569"/>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4830F5C-A4C0-4811-A349-5B30CABDEE74}" vid="{2BF5D799-ABEA-4CFE-9702-1B2BDC1EE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Extension_template_8.5x11BWposter_01</Template>
  <TotalTime>1629</TotalTime>
  <Words>793</Words>
  <Application>Microsoft Office PowerPoint</Application>
  <PresentationFormat>Custom</PresentationFormat>
  <Paragraphs>25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Georgia</vt:lpstr>
      <vt:lpstr>Kievit Offc</vt:lpstr>
      <vt:lpstr>Rufina-Stencil-Bold</vt:lpstr>
      <vt:lpstr>Stratum2 Medium</vt:lpstr>
      <vt:lpstr>Custom Design</vt:lpstr>
      <vt:lpstr>PowerPoint Presentation</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Heather Nicole</dc:creator>
  <cp:lastModifiedBy>Anonymous</cp:lastModifiedBy>
  <cp:revision>112</cp:revision>
  <cp:lastPrinted>2019-01-28T17:36:19Z</cp:lastPrinted>
  <dcterms:created xsi:type="dcterms:W3CDTF">2018-11-06T18:33:52Z</dcterms:created>
  <dcterms:modified xsi:type="dcterms:W3CDTF">2020-10-23T23:44:53Z</dcterms:modified>
</cp:coreProperties>
</file>