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18"/>
  </p:notesMasterIdLst>
  <p:sldIdLst>
    <p:sldId id="291" r:id="rId2"/>
    <p:sldId id="289" r:id="rId3"/>
    <p:sldId id="264" r:id="rId4"/>
    <p:sldId id="290" r:id="rId5"/>
    <p:sldId id="258" r:id="rId6"/>
    <p:sldId id="259" r:id="rId7"/>
    <p:sldId id="260" r:id="rId8"/>
    <p:sldId id="266" r:id="rId9"/>
    <p:sldId id="263" r:id="rId10"/>
    <p:sldId id="269" r:id="rId11"/>
    <p:sldId id="268" r:id="rId12"/>
    <p:sldId id="283" r:id="rId13"/>
    <p:sldId id="284" r:id="rId14"/>
    <p:sldId id="285" r:id="rId15"/>
    <p:sldId id="286" r:id="rId16"/>
    <p:sldId id="28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9"/>
    <p:restoredTop sz="82565"/>
  </p:normalViewPr>
  <p:slideViewPr>
    <p:cSldViewPr snapToGrid="0" snapToObjects="1">
      <p:cViewPr varScale="1">
        <p:scale>
          <a:sx n="87" d="100"/>
          <a:sy n="87" d="100"/>
        </p:scale>
        <p:origin x="23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BE538-CAA5-B34C-A926-4AFF4ED7CD47}" type="datetimeFigureOut">
              <a:rPr lang="en-US" smtClean="0"/>
              <a:t>11/15/19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8DDFB-1B09-6547-B9AF-CCD12DB5DAA2}" type="slidenum">
              <a:rPr lang="en-US" smtClean="0"/>
              <a:t>‹#›</a:t>
            </a:fld>
            <a:endParaRPr lang="en-US"/>
          </a:p>
        </p:txBody>
      </p:sp>
    </p:spTree>
    <p:extLst>
      <p:ext uri="{BB962C8B-B14F-4D97-AF65-F5344CB8AC3E}">
        <p14:creationId xmlns:p14="http://schemas.microsoft.com/office/powerpoint/2010/main" val="3075358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Must be in Slide</a:t>
            </a:r>
            <a:r>
              <a:rPr lang="en-US" baseline="0" dirty="0"/>
              <a:t> Master mode to swap out photos.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A39D37-EB39-9B49-85DF-DD837FDB43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838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 Lynn Ketchum, ©Date Unknown, Oregon State University, Extension &amp; Experiment Station Communications</a:t>
            </a:r>
          </a:p>
          <a:p>
            <a:endParaRPr lang="en-US" dirty="0"/>
          </a:p>
          <a:p>
            <a:r>
              <a:rPr lang="en-US" dirty="0"/>
              <a:t>Radishes and other root crops are washed in a packing shed to remove soil from the surface.  The table is a wire mesh that is stapled to a wooden framed table.  Can these materials be cleaned and sanitized?</a:t>
            </a:r>
          </a:p>
        </p:txBody>
      </p:sp>
      <p:sp>
        <p:nvSpPr>
          <p:cNvPr id="4" name="Slide Number Placeholder 3"/>
          <p:cNvSpPr>
            <a:spLocks noGrp="1"/>
          </p:cNvSpPr>
          <p:nvPr>
            <p:ph type="sldNum" sz="quarter" idx="5"/>
          </p:nvPr>
        </p:nvSpPr>
        <p:spPr/>
        <p:txBody>
          <a:bodyPr/>
          <a:lstStyle/>
          <a:p>
            <a:fld id="{E128DDFB-1B09-6547-B9AF-CCD12DB5DAA2}" type="slidenum">
              <a:rPr lang="en-US" smtClean="0"/>
              <a:t>13</a:t>
            </a:fld>
            <a:endParaRPr lang="en-US"/>
          </a:p>
        </p:txBody>
      </p:sp>
    </p:spTree>
    <p:extLst>
      <p:ext uri="{BB962C8B-B14F-4D97-AF65-F5344CB8AC3E}">
        <p14:creationId xmlns:p14="http://schemas.microsoft.com/office/powerpoint/2010/main" val="413826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 Lynn Ketchum, ©2011, Oregon State University, Extension &amp; Experiment Station Communications</a:t>
            </a:r>
          </a:p>
          <a:p>
            <a:endParaRPr lang="en-US" dirty="0"/>
          </a:p>
          <a:p>
            <a:r>
              <a:rPr lang="en-US" dirty="0"/>
              <a:t>Multiple crops are being harvested simultaneously – including crops that are covered by the PSR and those that are not covered by the PSR.  How are harvest containers and tools being managed to prevent them from being a source of contamination?  What types of surfaces and tools are in this photo?  How could these be managed?</a:t>
            </a:r>
          </a:p>
          <a:p>
            <a:endParaRPr lang="en-US" dirty="0"/>
          </a:p>
        </p:txBody>
      </p:sp>
      <p:sp>
        <p:nvSpPr>
          <p:cNvPr id="4" name="Slide Number Placeholder 3"/>
          <p:cNvSpPr>
            <a:spLocks noGrp="1"/>
          </p:cNvSpPr>
          <p:nvPr>
            <p:ph type="sldNum" sz="quarter" idx="5"/>
          </p:nvPr>
        </p:nvSpPr>
        <p:spPr/>
        <p:txBody>
          <a:bodyPr/>
          <a:lstStyle/>
          <a:p>
            <a:fld id="{E128DDFB-1B09-6547-B9AF-CCD12DB5DAA2}" type="slidenum">
              <a:rPr lang="en-US" smtClean="0"/>
              <a:t>14</a:t>
            </a:fld>
            <a:endParaRPr lang="en-US"/>
          </a:p>
        </p:txBody>
      </p:sp>
    </p:spTree>
    <p:extLst>
      <p:ext uri="{BB962C8B-B14F-4D97-AF65-F5344CB8AC3E}">
        <p14:creationId xmlns:p14="http://schemas.microsoft.com/office/powerpoint/2010/main" val="1076351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 Lynn Ketchum, ©2011, Oregon State University, Extension &amp; Experiment Station Communications</a:t>
            </a:r>
          </a:p>
          <a:p>
            <a:endParaRPr lang="en-US" dirty="0"/>
          </a:p>
          <a:p>
            <a:r>
              <a:rPr lang="en-US" dirty="0"/>
              <a:t>Pears being transferred from picker containers to bins.  Worker is picking the pears into a flexible fabric pouch.  How would the cleaning and sanitation of these be managed?</a:t>
            </a:r>
          </a:p>
          <a:p>
            <a:r>
              <a:rPr lang="en-US" dirty="0"/>
              <a:t>Worker is wearing multiuse gloves. How would their cleaning and sanitation be managed.</a:t>
            </a:r>
          </a:p>
          <a:p>
            <a:r>
              <a:rPr lang="en-US" dirty="0"/>
              <a:t>Bin is lined with plastic – presumed to be a single-use liner.</a:t>
            </a:r>
          </a:p>
        </p:txBody>
      </p:sp>
      <p:sp>
        <p:nvSpPr>
          <p:cNvPr id="4" name="Slide Number Placeholder 3"/>
          <p:cNvSpPr>
            <a:spLocks noGrp="1"/>
          </p:cNvSpPr>
          <p:nvPr>
            <p:ph type="sldNum" sz="quarter" idx="5"/>
          </p:nvPr>
        </p:nvSpPr>
        <p:spPr/>
        <p:txBody>
          <a:bodyPr/>
          <a:lstStyle/>
          <a:p>
            <a:fld id="{E128DDFB-1B09-6547-B9AF-CCD12DB5DAA2}" type="slidenum">
              <a:rPr lang="en-US" smtClean="0"/>
              <a:t>15</a:t>
            </a:fld>
            <a:endParaRPr lang="en-US"/>
          </a:p>
        </p:txBody>
      </p:sp>
    </p:spTree>
    <p:extLst>
      <p:ext uri="{BB962C8B-B14F-4D97-AF65-F5344CB8AC3E}">
        <p14:creationId xmlns:p14="http://schemas.microsoft.com/office/powerpoint/2010/main" val="1151889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 Lynn Ketchum, ©2011, Oregon State University, Extension &amp; Experiment Station Communications</a:t>
            </a:r>
          </a:p>
          <a:p>
            <a:endParaRPr lang="en-US" dirty="0"/>
          </a:p>
          <a:p>
            <a:r>
              <a:rPr lang="en-US" dirty="0"/>
              <a:t>Harvest container is cardboard, but it is a reused box that previously stored and transported bananas.  Is this a suitable harvest container for covered produce?</a:t>
            </a:r>
          </a:p>
        </p:txBody>
      </p:sp>
      <p:sp>
        <p:nvSpPr>
          <p:cNvPr id="4" name="Slide Number Placeholder 3"/>
          <p:cNvSpPr>
            <a:spLocks noGrp="1"/>
          </p:cNvSpPr>
          <p:nvPr>
            <p:ph type="sldNum" sz="quarter" idx="5"/>
          </p:nvPr>
        </p:nvSpPr>
        <p:spPr/>
        <p:txBody>
          <a:bodyPr/>
          <a:lstStyle/>
          <a:p>
            <a:fld id="{E128DDFB-1B09-6547-B9AF-CCD12DB5DAA2}" type="slidenum">
              <a:rPr lang="en-US" smtClean="0"/>
              <a:t>16</a:t>
            </a:fld>
            <a:endParaRPr lang="en-US"/>
          </a:p>
        </p:txBody>
      </p:sp>
    </p:spTree>
    <p:extLst>
      <p:ext uri="{BB962C8B-B14F-4D97-AF65-F5344CB8AC3E}">
        <p14:creationId xmlns:p14="http://schemas.microsoft.com/office/powerpoint/2010/main" val="185246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 Betsy Hartley, ©date unknown, Oregon State University, Extension &amp; Experiment Station Communications</a:t>
            </a:r>
          </a:p>
          <a:p>
            <a:endParaRPr lang="en-US" dirty="0"/>
          </a:p>
          <a:p>
            <a:r>
              <a:rPr lang="en-US" dirty="0"/>
              <a:t>Blackberry harvest/post-harvest equipment.</a:t>
            </a:r>
          </a:p>
          <a:p>
            <a:r>
              <a:rPr lang="en-US" dirty="0"/>
              <a:t>Workers are using multi-use gloves for direct contact with fruit.  Gloves appear to be made of leather which cannot be easily cleaned nor sanitized.</a:t>
            </a:r>
          </a:p>
          <a:p>
            <a:r>
              <a:rPr lang="en-US" dirty="0"/>
              <a:t>Equipment surfaces are made of plastic and metal. Plastic surfaces appear to be easily stained and provide a visual history of the product on the belt.  Discuss whether staining/coloration of plastic would be an indicator of cleaning/sanitation at some frequency.  </a:t>
            </a:r>
          </a:p>
          <a:p>
            <a:r>
              <a:rPr lang="en-US" dirty="0"/>
              <a:t>Harvest bins are stacked behind the line worker, speculate that these may have been directly on the ground.  What challenges are posed with stacked and handling harvest bins?</a:t>
            </a:r>
          </a:p>
        </p:txBody>
      </p:sp>
      <p:sp>
        <p:nvSpPr>
          <p:cNvPr id="4" name="Slide Number Placeholder 3"/>
          <p:cNvSpPr>
            <a:spLocks noGrp="1"/>
          </p:cNvSpPr>
          <p:nvPr>
            <p:ph type="sldNum" sz="quarter" idx="5"/>
          </p:nvPr>
        </p:nvSpPr>
        <p:spPr/>
        <p:txBody>
          <a:bodyPr/>
          <a:lstStyle/>
          <a:p>
            <a:fld id="{E128DDFB-1B09-6547-B9AF-CCD12DB5DAA2}" type="slidenum">
              <a:rPr lang="en-US" smtClean="0"/>
              <a:t>5</a:t>
            </a:fld>
            <a:endParaRPr lang="en-US"/>
          </a:p>
        </p:txBody>
      </p:sp>
    </p:spTree>
    <p:extLst>
      <p:ext uri="{BB962C8B-B14F-4D97-AF65-F5344CB8AC3E}">
        <p14:creationId xmlns:p14="http://schemas.microsoft.com/office/powerpoint/2010/main" val="198553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 Tiffany Woods, ©2008, Oregon State University, Extension &amp; Experiment Station Communications</a:t>
            </a:r>
          </a:p>
          <a:p>
            <a:endParaRPr lang="en-US" dirty="0"/>
          </a:p>
          <a:p>
            <a:r>
              <a:rPr lang="en-US" dirty="0"/>
              <a:t>Berry harvester commonly used for blueberries and blackberries in Oregon.  These machines have diverse food contact surface types, including woven vinyl or plastic buckets to convey the fruit to the top for sorting and binning.  Top of machine is crosshatched metal that is open to the harvested fruit below (potential for contamination from worker footwear to drop onto produce). Cleaning and sanitation breaks with evidence of wildlife in the harvested fruit (birds/mice/feces)?  Handwashing or glove changes when sorting fruit that is visibly contaminated?</a:t>
            </a:r>
          </a:p>
          <a:p>
            <a:r>
              <a:rPr lang="en-US" dirty="0"/>
              <a:t>Cleaning and sanitation procedure for picker?  Bins? Handwashing? </a:t>
            </a:r>
          </a:p>
        </p:txBody>
      </p:sp>
      <p:sp>
        <p:nvSpPr>
          <p:cNvPr id="4" name="Slide Number Placeholder 3"/>
          <p:cNvSpPr>
            <a:spLocks noGrp="1"/>
          </p:cNvSpPr>
          <p:nvPr>
            <p:ph type="sldNum" sz="quarter" idx="5"/>
          </p:nvPr>
        </p:nvSpPr>
        <p:spPr/>
        <p:txBody>
          <a:bodyPr/>
          <a:lstStyle/>
          <a:p>
            <a:fld id="{E128DDFB-1B09-6547-B9AF-CCD12DB5DAA2}" type="slidenum">
              <a:rPr lang="en-US" smtClean="0"/>
              <a:t>6</a:t>
            </a:fld>
            <a:endParaRPr lang="en-US"/>
          </a:p>
        </p:txBody>
      </p:sp>
    </p:spTree>
    <p:extLst>
      <p:ext uri="{BB962C8B-B14F-4D97-AF65-F5344CB8AC3E}">
        <p14:creationId xmlns:p14="http://schemas.microsoft.com/office/powerpoint/2010/main" val="111796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 Lynn Ketchum, ©2016, Oregon State University, Extension &amp; Experiment Station Communications</a:t>
            </a:r>
          </a:p>
          <a:p>
            <a:endParaRPr lang="en-US" dirty="0"/>
          </a:p>
          <a:p>
            <a:r>
              <a:rPr lang="en-US" dirty="0"/>
              <a:t>Cherry picking harvest container.  Cleaning and sanitation frequency?  Responsibility?  What about staining?</a:t>
            </a:r>
          </a:p>
          <a:p>
            <a:r>
              <a:rPr lang="en-US" dirty="0"/>
              <a:t>Ladders are commonly used in cherry orchards.  The ladders are often touched with hands during climbing and then directly contact the fruit at harvest.  Consider cleaning/sanitation of ladders in orchards.</a:t>
            </a:r>
          </a:p>
          <a:p>
            <a:r>
              <a:rPr lang="en-US" dirty="0"/>
              <a:t>Picking tags/quota tracking sheets are often placed in the harvest containers and dumped into the bins with the picked fruit.</a:t>
            </a:r>
          </a:p>
        </p:txBody>
      </p:sp>
      <p:sp>
        <p:nvSpPr>
          <p:cNvPr id="4" name="Slide Number Placeholder 3"/>
          <p:cNvSpPr>
            <a:spLocks noGrp="1"/>
          </p:cNvSpPr>
          <p:nvPr>
            <p:ph type="sldNum" sz="quarter" idx="5"/>
          </p:nvPr>
        </p:nvSpPr>
        <p:spPr/>
        <p:txBody>
          <a:bodyPr/>
          <a:lstStyle/>
          <a:p>
            <a:fld id="{E128DDFB-1B09-6547-B9AF-CCD12DB5DAA2}" type="slidenum">
              <a:rPr lang="en-US" smtClean="0"/>
              <a:t>7</a:t>
            </a:fld>
            <a:endParaRPr lang="en-US"/>
          </a:p>
        </p:txBody>
      </p:sp>
    </p:spTree>
    <p:extLst>
      <p:ext uri="{BB962C8B-B14F-4D97-AF65-F5344CB8AC3E}">
        <p14:creationId xmlns:p14="http://schemas.microsoft.com/office/powerpoint/2010/main" val="126258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 Jovana Kovacevic ©2018, Oregon State University</a:t>
            </a:r>
            <a:br>
              <a:rPr lang="en-US" dirty="0"/>
            </a:br>
            <a:endParaRPr lang="en-US" dirty="0"/>
          </a:p>
          <a:p>
            <a:r>
              <a:rPr lang="en-US" dirty="0"/>
              <a:t>Wooden table – can it be cleaned and sanitized? Is this a good surface?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Surface of the table accumulates soil, residue, and moisture from the radishes during sorting, and the farmer determines that personnel cannot properly clean the wooden surface of the table manner that protects against contamination. The farm replaces the wooden top of the sorting table with a food grade material top that is of adequate design, construction, and workmanship that farm personnel can adequately clean and maintain. Depending on the circumstances, this could include stainless steel, plastic or other materials. The farm continues to periodically evaluate their practices and procedures.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128DDFB-1B09-6547-B9AF-CCD12DB5DAA2}" type="slidenum">
              <a:rPr lang="en-US" smtClean="0"/>
              <a:t>8</a:t>
            </a:fld>
            <a:endParaRPr lang="en-US"/>
          </a:p>
        </p:txBody>
      </p:sp>
    </p:spTree>
    <p:extLst>
      <p:ext uri="{BB962C8B-B14F-4D97-AF65-F5344CB8AC3E}">
        <p14:creationId xmlns:p14="http://schemas.microsoft.com/office/powerpoint/2010/main" val="379582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 Lynn Ketchum, ©2010, Oregon State University, Extension &amp; Experiment Station Communications</a:t>
            </a:r>
          </a:p>
          <a:p>
            <a:endParaRPr lang="en-US" dirty="0"/>
          </a:p>
          <a:p>
            <a:r>
              <a:rPr lang="en-US" dirty="0"/>
              <a:t>Bins directly on the grass/dirt. What happens when you put them in a vehicle… When would you clean/sanitize these?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farm uses reusable plastic harvest containers to transport and hold pears. The containers are stored outdoors. The farm’s procedures specify that the containers are to be cleaned prior to use. They specify that the container storage area is to be inspected by a supervisor or other responsible party twice a week. Also, they specify that personnel are to inspect the containers for cleanliness, damage, and poor condition immediately prior to use to protect the fruit that contacts them from contamination. Further, they specify that when personnel observe damage to containers to the extent that they can no longer be properly cleaned, the containers should be discarded. The farm continues to periodically evaluate their practices and procedures. </a:t>
            </a:r>
            <a:endParaRPr lang="en-US" dirty="0"/>
          </a:p>
          <a:p>
            <a:endParaRPr lang="en-US" dirty="0"/>
          </a:p>
        </p:txBody>
      </p:sp>
      <p:sp>
        <p:nvSpPr>
          <p:cNvPr id="4" name="Slide Number Placeholder 3"/>
          <p:cNvSpPr>
            <a:spLocks noGrp="1"/>
          </p:cNvSpPr>
          <p:nvPr>
            <p:ph type="sldNum" sz="quarter" idx="5"/>
          </p:nvPr>
        </p:nvSpPr>
        <p:spPr/>
        <p:txBody>
          <a:bodyPr/>
          <a:lstStyle/>
          <a:p>
            <a:fld id="{E128DDFB-1B09-6547-B9AF-CCD12DB5DAA2}" type="slidenum">
              <a:rPr lang="en-US" smtClean="0"/>
              <a:t>9</a:t>
            </a:fld>
            <a:endParaRPr lang="en-US"/>
          </a:p>
        </p:txBody>
      </p:sp>
    </p:spTree>
    <p:extLst>
      <p:ext uri="{BB962C8B-B14F-4D97-AF65-F5344CB8AC3E}">
        <p14:creationId xmlns:p14="http://schemas.microsoft.com/office/powerpoint/2010/main" val="731584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 Lynn Ketchum, ©2008, Oregon State University, Extension &amp; Experiment Station Communications</a:t>
            </a:r>
          </a:p>
          <a:p>
            <a:endParaRPr lang="en-US" dirty="0"/>
          </a:p>
          <a:p>
            <a:endParaRPr lang="en-US" dirty="0"/>
          </a:p>
          <a:p>
            <a:r>
              <a:rPr lang="en-US" dirty="0"/>
              <a:t>Cardboard box – zone 1. If re-using, considering lining? What happens when you stack these on top of each other?</a:t>
            </a:r>
          </a:p>
        </p:txBody>
      </p:sp>
      <p:sp>
        <p:nvSpPr>
          <p:cNvPr id="4" name="Slide Number Placeholder 3"/>
          <p:cNvSpPr>
            <a:spLocks noGrp="1"/>
          </p:cNvSpPr>
          <p:nvPr>
            <p:ph type="sldNum" sz="quarter" idx="5"/>
          </p:nvPr>
        </p:nvSpPr>
        <p:spPr/>
        <p:txBody>
          <a:bodyPr/>
          <a:lstStyle/>
          <a:p>
            <a:fld id="{E128DDFB-1B09-6547-B9AF-CCD12DB5DAA2}" type="slidenum">
              <a:rPr lang="en-US" smtClean="0"/>
              <a:t>10</a:t>
            </a:fld>
            <a:endParaRPr lang="en-US"/>
          </a:p>
        </p:txBody>
      </p:sp>
    </p:spTree>
    <p:extLst>
      <p:ext uri="{BB962C8B-B14F-4D97-AF65-F5344CB8AC3E}">
        <p14:creationId xmlns:p14="http://schemas.microsoft.com/office/powerpoint/2010/main" val="329140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 Tiffany Woods, ©2009, Oregon State University, Extension &amp; Experiment Station Communications</a:t>
            </a:r>
          </a:p>
          <a:p>
            <a:endParaRPr lang="en-US" dirty="0"/>
          </a:p>
          <a:p>
            <a:r>
              <a:rPr lang="en-US" dirty="0"/>
              <a:t>Truck floor – in contact with bins, but bins have holes  fruit also placed directly on the surface of the truck bed that is visibly dirty.  Is this truck used for other activities? Cleaning and sanitizing before transporting?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Must be adequately clean before use in transporting covered produce, and adequate for use in transporting covered produce. (21 CFR 112.125). </a:t>
            </a:r>
            <a:endParaRPr lang="en-US" dirty="0"/>
          </a:p>
          <a:p>
            <a:endParaRPr lang="en-US" dirty="0"/>
          </a:p>
        </p:txBody>
      </p:sp>
      <p:sp>
        <p:nvSpPr>
          <p:cNvPr id="4" name="Slide Number Placeholder 3"/>
          <p:cNvSpPr>
            <a:spLocks noGrp="1"/>
          </p:cNvSpPr>
          <p:nvPr>
            <p:ph type="sldNum" sz="quarter" idx="5"/>
          </p:nvPr>
        </p:nvSpPr>
        <p:spPr/>
        <p:txBody>
          <a:bodyPr/>
          <a:lstStyle/>
          <a:p>
            <a:fld id="{E128DDFB-1B09-6547-B9AF-CCD12DB5DAA2}" type="slidenum">
              <a:rPr lang="en-US" smtClean="0"/>
              <a:t>11</a:t>
            </a:fld>
            <a:endParaRPr lang="en-US"/>
          </a:p>
        </p:txBody>
      </p:sp>
    </p:spTree>
    <p:extLst>
      <p:ext uri="{BB962C8B-B14F-4D97-AF65-F5344CB8AC3E}">
        <p14:creationId xmlns:p14="http://schemas.microsoft.com/office/powerpoint/2010/main" val="218115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 Tom Gentle, ©Date Unknown, Oregon State University, Extension &amp; Experiment Station Communications</a:t>
            </a:r>
          </a:p>
          <a:p>
            <a:endParaRPr lang="en-US" dirty="0"/>
          </a:p>
          <a:p>
            <a:r>
              <a:rPr lang="en-US" dirty="0"/>
              <a:t>Harvest containers.  Are these single use bags? Would these be appropriate as multi-use bags? </a:t>
            </a:r>
          </a:p>
          <a:p>
            <a:r>
              <a:rPr lang="en-US" dirty="0"/>
              <a:t>The bags are porous which puts the tomatoes in direct contact with the wooden bins. How are the bins managed?</a:t>
            </a:r>
          </a:p>
        </p:txBody>
      </p:sp>
      <p:sp>
        <p:nvSpPr>
          <p:cNvPr id="4" name="Slide Number Placeholder 3"/>
          <p:cNvSpPr>
            <a:spLocks noGrp="1"/>
          </p:cNvSpPr>
          <p:nvPr>
            <p:ph type="sldNum" sz="quarter" idx="5"/>
          </p:nvPr>
        </p:nvSpPr>
        <p:spPr/>
        <p:txBody>
          <a:bodyPr/>
          <a:lstStyle/>
          <a:p>
            <a:fld id="{E128DDFB-1B09-6547-B9AF-CCD12DB5DAA2}" type="slidenum">
              <a:rPr lang="en-US" smtClean="0"/>
              <a:t>12</a:t>
            </a:fld>
            <a:endParaRPr lang="en-US"/>
          </a:p>
        </p:txBody>
      </p:sp>
    </p:spTree>
    <p:extLst>
      <p:ext uri="{BB962C8B-B14F-4D97-AF65-F5344CB8AC3E}">
        <p14:creationId xmlns:p14="http://schemas.microsoft.com/office/powerpoint/2010/main" val="308099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F00B3-223B-B54E-8C4D-271A01C8127B}" type="datetimeFigureOut">
              <a:rPr lang="en-US" smtClean="0"/>
              <a:t>11/15/19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DA6F8-C8B3-6341-BE0E-396D2B139FFF}" type="slidenum">
              <a:rPr lang="en-US" smtClean="0"/>
              <a:t>‹#›</a:t>
            </a:fld>
            <a:endParaRPr lang="en-US"/>
          </a:p>
        </p:txBody>
      </p:sp>
    </p:spTree>
    <p:extLst>
      <p:ext uri="{BB962C8B-B14F-4D97-AF65-F5344CB8AC3E}">
        <p14:creationId xmlns:p14="http://schemas.microsoft.com/office/powerpoint/2010/main" val="100855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F00B3-223B-B54E-8C4D-271A01C8127B}" type="datetimeFigureOut">
              <a:rPr lang="en-US" smtClean="0"/>
              <a:t>11/15/19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DA6F8-C8B3-6341-BE0E-396D2B139FFF}" type="slidenum">
              <a:rPr lang="en-US" smtClean="0"/>
              <a:t>‹#›</a:t>
            </a:fld>
            <a:endParaRPr lang="en-US"/>
          </a:p>
        </p:txBody>
      </p:sp>
    </p:spTree>
    <p:extLst>
      <p:ext uri="{BB962C8B-B14F-4D97-AF65-F5344CB8AC3E}">
        <p14:creationId xmlns:p14="http://schemas.microsoft.com/office/powerpoint/2010/main" val="328569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F00B3-223B-B54E-8C4D-271A01C8127B}" type="datetimeFigureOut">
              <a:rPr lang="en-US" smtClean="0"/>
              <a:t>11/15/19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DA6F8-C8B3-6341-BE0E-396D2B139FFF}" type="slidenum">
              <a:rPr lang="en-US" smtClean="0"/>
              <a:t>‹#›</a:t>
            </a:fld>
            <a:endParaRPr lang="en-US"/>
          </a:p>
        </p:txBody>
      </p:sp>
    </p:spTree>
    <p:extLst>
      <p:ext uri="{BB962C8B-B14F-4D97-AF65-F5344CB8AC3E}">
        <p14:creationId xmlns:p14="http://schemas.microsoft.com/office/powerpoint/2010/main" val="161665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Full Image 1">
    <p:spTree>
      <p:nvGrpSpPr>
        <p:cNvPr id="1" name=""/>
        <p:cNvGrpSpPr/>
        <p:nvPr/>
      </p:nvGrpSpPr>
      <p:grpSpPr>
        <a:xfrm>
          <a:off x="0" y="0"/>
          <a:ext cx="0" cy="0"/>
          <a:chOff x="0" y="0"/>
          <a:chExt cx="0" cy="0"/>
        </a:xfrm>
      </p:grpSpPr>
      <p:sp>
        <p:nvSpPr>
          <p:cNvPr id="11" name="Rectangle 10"/>
          <p:cNvSpPr/>
          <p:nvPr userDrawn="1"/>
        </p:nvSpPr>
        <p:spPr>
          <a:xfrm>
            <a:off x="0" y="0"/>
            <a:ext cx="9144000" cy="55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Picture Placeholder 9"/>
          <p:cNvSpPr>
            <a:spLocks noGrp="1"/>
          </p:cNvSpPr>
          <p:nvPr>
            <p:ph type="pic" sz="quarter" idx="10" hasCustomPrompt="1"/>
          </p:nvPr>
        </p:nvSpPr>
        <p:spPr>
          <a:xfrm>
            <a:off x="0" y="0"/>
            <a:ext cx="9144000" cy="5588000"/>
          </a:xfrm>
        </p:spPr>
        <p:txBody>
          <a:bodyPr/>
          <a:lstStyle>
            <a:lvl1pPr marL="0" indent="0">
              <a:buNone/>
              <a:defRPr baseline="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Picture Background</a:t>
            </a:r>
          </a:p>
        </p:txBody>
      </p:sp>
      <p:sp>
        <p:nvSpPr>
          <p:cNvPr id="4" name="Rectangle 3"/>
          <p:cNvSpPr/>
          <p:nvPr userDrawn="1"/>
        </p:nvSpPr>
        <p:spPr>
          <a:xfrm>
            <a:off x="0" y="5587320"/>
            <a:ext cx="9144000" cy="1270680"/>
          </a:xfrm>
          <a:prstGeom prst="rect">
            <a:avLst/>
          </a:prstGeom>
          <a:solidFill>
            <a:srgbClr val="CC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800101" y="1637759"/>
            <a:ext cx="4031672" cy="3480716"/>
          </a:xfrm>
        </p:spPr>
        <p:txBody>
          <a:bodyPr wrap="square" lIns="0" tIns="0" rIns="0" bIns="0" anchor="t" anchorCtr="0">
            <a:normAutofit/>
          </a:bodyPr>
          <a:lstStyle>
            <a:lvl1pPr algn="l">
              <a:defRPr sz="6000" cap="all" baseline="0">
                <a:solidFill>
                  <a:srgbClr val="DC4405"/>
                </a:solidFill>
                <a:latin typeface="Impact" panose="020B0806030902050204" pitchFamily="34" charset="0"/>
              </a:defRPr>
            </a:lvl1pPr>
          </a:lstStyle>
          <a:p>
            <a:r>
              <a:rPr lang="en-US" dirty="0"/>
              <a:t>Headline or title of event</a:t>
            </a:r>
          </a:p>
        </p:txBody>
      </p:sp>
      <p:sp>
        <p:nvSpPr>
          <p:cNvPr id="3" name="Subtitle 2"/>
          <p:cNvSpPr>
            <a:spLocks noGrp="1"/>
          </p:cNvSpPr>
          <p:nvPr>
            <p:ph type="subTitle" idx="1" hasCustomPrompt="1"/>
          </p:nvPr>
        </p:nvSpPr>
        <p:spPr>
          <a:xfrm>
            <a:off x="800101" y="544353"/>
            <a:ext cx="7543800" cy="456108"/>
          </a:xfrm>
        </p:spPr>
        <p:txBody>
          <a:bodyPr lIns="0" tIns="0" rIns="0" bIns="0">
            <a:normAutofit/>
          </a:bodyPr>
          <a:lstStyle>
            <a:lvl1pPr marL="0" indent="0" algn="l">
              <a:lnSpc>
                <a:spcPts val="1350"/>
              </a:lnSpc>
              <a:buNone/>
              <a:defRPr sz="1500" baseline="0">
                <a:solidFill>
                  <a:schemeClr val="tx2"/>
                </a:solidFill>
                <a:latin typeface="Georgia" panose="02040502050405020303" pitchFamily="18"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College or department</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5588" y="5929461"/>
            <a:ext cx="2452828" cy="807383"/>
          </a:xfrm>
          <a:prstGeom prst="rect">
            <a:avLst/>
          </a:prstGeom>
        </p:spPr>
      </p:pic>
    </p:spTree>
    <p:extLst>
      <p:ext uri="{BB962C8B-B14F-4D97-AF65-F5344CB8AC3E}">
        <p14:creationId xmlns:p14="http://schemas.microsoft.com/office/powerpoint/2010/main" val="93775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F00B3-223B-B54E-8C4D-271A01C8127B}" type="datetimeFigureOut">
              <a:rPr lang="en-US" smtClean="0"/>
              <a:t>11/15/19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DA6F8-C8B3-6341-BE0E-396D2B139FFF}" type="slidenum">
              <a:rPr lang="en-US" smtClean="0"/>
              <a:t>‹#›</a:t>
            </a:fld>
            <a:endParaRPr lang="en-US"/>
          </a:p>
        </p:txBody>
      </p:sp>
    </p:spTree>
    <p:extLst>
      <p:ext uri="{BB962C8B-B14F-4D97-AF65-F5344CB8AC3E}">
        <p14:creationId xmlns:p14="http://schemas.microsoft.com/office/powerpoint/2010/main" val="243705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F00B3-223B-B54E-8C4D-271A01C8127B}" type="datetimeFigureOut">
              <a:rPr lang="en-US" smtClean="0"/>
              <a:t>11/15/19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DA6F8-C8B3-6341-BE0E-396D2B139FFF}" type="slidenum">
              <a:rPr lang="en-US" smtClean="0"/>
              <a:t>‹#›</a:t>
            </a:fld>
            <a:endParaRPr lang="en-US"/>
          </a:p>
        </p:txBody>
      </p:sp>
    </p:spTree>
    <p:extLst>
      <p:ext uri="{BB962C8B-B14F-4D97-AF65-F5344CB8AC3E}">
        <p14:creationId xmlns:p14="http://schemas.microsoft.com/office/powerpoint/2010/main" val="258310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F00B3-223B-B54E-8C4D-271A01C8127B}" type="datetimeFigureOut">
              <a:rPr lang="en-US" smtClean="0"/>
              <a:t>11/15/19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DA6F8-C8B3-6341-BE0E-396D2B139FFF}" type="slidenum">
              <a:rPr lang="en-US" smtClean="0"/>
              <a:t>‹#›</a:t>
            </a:fld>
            <a:endParaRPr lang="en-US"/>
          </a:p>
        </p:txBody>
      </p:sp>
    </p:spTree>
    <p:extLst>
      <p:ext uri="{BB962C8B-B14F-4D97-AF65-F5344CB8AC3E}">
        <p14:creationId xmlns:p14="http://schemas.microsoft.com/office/powerpoint/2010/main" val="301665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F00B3-223B-B54E-8C4D-271A01C8127B}" type="datetimeFigureOut">
              <a:rPr lang="en-US" smtClean="0"/>
              <a:t>11/15/19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DA6F8-C8B3-6341-BE0E-396D2B139FFF}" type="slidenum">
              <a:rPr lang="en-US" smtClean="0"/>
              <a:t>‹#›</a:t>
            </a:fld>
            <a:endParaRPr lang="en-US"/>
          </a:p>
        </p:txBody>
      </p:sp>
    </p:spTree>
    <p:extLst>
      <p:ext uri="{BB962C8B-B14F-4D97-AF65-F5344CB8AC3E}">
        <p14:creationId xmlns:p14="http://schemas.microsoft.com/office/powerpoint/2010/main" val="109320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F00B3-223B-B54E-8C4D-271A01C8127B}" type="datetimeFigureOut">
              <a:rPr lang="en-US" smtClean="0"/>
              <a:t>11/15/19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1DA6F8-C8B3-6341-BE0E-396D2B139FFF}" type="slidenum">
              <a:rPr lang="en-US" smtClean="0"/>
              <a:t>‹#›</a:t>
            </a:fld>
            <a:endParaRPr lang="en-US"/>
          </a:p>
        </p:txBody>
      </p:sp>
    </p:spTree>
    <p:extLst>
      <p:ext uri="{BB962C8B-B14F-4D97-AF65-F5344CB8AC3E}">
        <p14:creationId xmlns:p14="http://schemas.microsoft.com/office/powerpoint/2010/main" val="271421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F00B3-223B-B54E-8C4D-271A01C8127B}" type="datetimeFigureOut">
              <a:rPr lang="en-US" smtClean="0"/>
              <a:t>11/15/19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1DA6F8-C8B3-6341-BE0E-396D2B139FFF}" type="slidenum">
              <a:rPr lang="en-US" smtClean="0"/>
              <a:t>‹#›</a:t>
            </a:fld>
            <a:endParaRPr lang="en-US"/>
          </a:p>
        </p:txBody>
      </p:sp>
    </p:spTree>
    <p:extLst>
      <p:ext uri="{BB962C8B-B14F-4D97-AF65-F5344CB8AC3E}">
        <p14:creationId xmlns:p14="http://schemas.microsoft.com/office/powerpoint/2010/main" val="297550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F00B3-223B-B54E-8C4D-271A01C8127B}" type="datetimeFigureOut">
              <a:rPr lang="en-US" smtClean="0"/>
              <a:t>11/15/19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DA6F8-C8B3-6341-BE0E-396D2B139FFF}" type="slidenum">
              <a:rPr lang="en-US" smtClean="0"/>
              <a:t>‹#›</a:t>
            </a:fld>
            <a:endParaRPr lang="en-US"/>
          </a:p>
        </p:txBody>
      </p:sp>
    </p:spTree>
    <p:extLst>
      <p:ext uri="{BB962C8B-B14F-4D97-AF65-F5344CB8AC3E}">
        <p14:creationId xmlns:p14="http://schemas.microsoft.com/office/powerpoint/2010/main" val="376399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F00B3-223B-B54E-8C4D-271A01C8127B}" type="datetimeFigureOut">
              <a:rPr lang="en-US" smtClean="0"/>
              <a:t>11/15/19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DA6F8-C8B3-6341-BE0E-396D2B139FFF}" type="slidenum">
              <a:rPr lang="en-US" smtClean="0"/>
              <a:t>‹#›</a:t>
            </a:fld>
            <a:endParaRPr lang="en-US"/>
          </a:p>
        </p:txBody>
      </p:sp>
    </p:spTree>
    <p:extLst>
      <p:ext uri="{BB962C8B-B14F-4D97-AF65-F5344CB8AC3E}">
        <p14:creationId xmlns:p14="http://schemas.microsoft.com/office/powerpoint/2010/main" val="237648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F00B3-223B-B54E-8C4D-271A01C8127B}" type="datetimeFigureOut">
              <a:rPr lang="en-US" smtClean="0"/>
              <a:t>11/15/19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DA6F8-C8B3-6341-BE0E-396D2B139FFF}" type="slidenum">
              <a:rPr lang="en-US" smtClean="0"/>
              <a:t>‹#›</a:t>
            </a:fld>
            <a:endParaRPr lang="en-US"/>
          </a:p>
        </p:txBody>
      </p:sp>
    </p:spTree>
    <p:extLst>
      <p:ext uri="{BB962C8B-B14F-4D97-AF65-F5344CB8AC3E}">
        <p14:creationId xmlns:p14="http://schemas.microsoft.com/office/powerpoint/2010/main" val="21365821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A3A561-D7FF-9948-A8B1-825029C90F24}"/>
              </a:ext>
            </a:extLst>
          </p:cNvPr>
          <p:cNvSpPr txBox="1"/>
          <p:nvPr/>
        </p:nvSpPr>
        <p:spPr>
          <a:xfrm>
            <a:off x="266007" y="226558"/>
            <a:ext cx="8695113" cy="6555641"/>
          </a:xfrm>
          <a:prstGeom prst="rect">
            <a:avLst/>
          </a:prstGeom>
          <a:noFill/>
        </p:spPr>
        <p:txBody>
          <a:bodyPr wrap="square" rtlCol="0">
            <a:spAutoFit/>
          </a:bodyPr>
          <a:lstStyle/>
          <a:p>
            <a:r>
              <a:rPr lang="en-US" sz="1400" b="1" dirty="0"/>
              <a:t>Produce Safety Alliance – Add-on Exercise for Module 6 v1.2– Post-harvest Handling and Sanitation</a:t>
            </a:r>
          </a:p>
          <a:p>
            <a:r>
              <a:rPr lang="en-US" sz="1400" dirty="0"/>
              <a:t> </a:t>
            </a:r>
          </a:p>
          <a:p>
            <a:r>
              <a:rPr lang="en-US" sz="1400" dirty="0"/>
              <a:t>Concept Area: Equipment Cleaning and Sanitation</a:t>
            </a:r>
          </a:p>
          <a:p>
            <a:r>
              <a:rPr lang="en-US" sz="1400" dirty="0"/>
              <a:t> </a:t>
            </a:r>
          </a:p>
          <a:p>
            <a:r>
              <a:rPr lang="en-US" sz="1400" dirty="0"/>
              <a:t>Brief Explanation:  The intent of the exercise is for PSA trainees to think through various harvest and post-harvest scenarios and consider implications related to produce safety in the context of real production environments. Following the “Examples of When Corrective Actions Should Be Considered” slide (Slide 45, v1.2), we insert the attached slide deck.  Each group of PSA trainees (4-6 per group) is given a set of the printed photos to work through.  They are asked the following questions.  </a:t>
            </a:r>
          </a:p>
          <a:p>
            <a:r>
              <a:rPr lang="en-US" sz="1400" dirty="0"/>
              <a:t> </a:t>
            </a:r>
          </a:p>
          <a:p>
            <a:pPr marL="342900" lvl="0" indent="-342900">
              <a:buFont typeface="+mj-lt"/>
              <a:buAutoNum type="arabicPeriod"/>
            </a:pPr>
            <a:r>
              <a:rPr lang="en-US" sz="1400" dirty="0"/>
              <a:t>Can you identify the surfaces that are food contact surfaces (zone 1)?  </a:t>
            </a:r>
          </a:p>
          <a:p>
            <a:pPr marL="342900" lvl="0" indent="-342900">
              <a:buFont typeface="+mj-lt"/>
              <a:buAutoNum type="arabicPeriod"/>
            </a:pPr>
            <a:r>
              <a:rPr lang="en-US" sz="1400" dirty="0"/>
              <a:t>Can these surfaces be adequately cleaned and sanitized?</a:t>
            </a:r>
          </a:p>
          <a:p>
            <a:pPr marL="342900" lvl="0" indent="-342900">
              <a:buFont typeface="+mj-lt"/>
              <a:buAutoNum type="arabicPeriod"/>
            </a:pPr>
            <a:r>
              <a:rPr lang="en-US" sz="1400" dirty="0"/>
              <a:t>How often would these surfaces need to be cleaned/sanitized?</a:t>
            </a:r>
          </a:p>
          <a:p>
            <a:pPr marL="342900" lvl="0" indent="-342900">
              <a:buFont typeface="+mj-lt"/>
              <a:buAutoNum type="arabicPeriod"/>
            </a:pPr>
            <a:r>
              <a:rPr lang="en-US" sz="1400" dirty="0"/>
              <a:t>Who would be responsible for cleaning/sanitizing these items?</a:t>
            </a:r>
          </a:p>
          <a:p>
            <a:pPr marL="342900" lvl="0" indent="-342900">
              <a:buFont typeface="+mj-lt"/>
              <a:buAutoNum type="arabicPeriod"/>
            </a:pPr>
            <a:r>
              <a:rPr lang="en-US" sz="1400" dirty="0"/>
              <a:t>How would you document their cleaning/sanitation?</a:t>
            </a:r>
          </a:p>
          <a:p>
            <a:r>
              <a:rPr lang="en-US" sz="1400" dirty="0"/>
              <a:t> </a:t>
            </a:r>
          </a:p>
          <a:p>
            <a:r>
              <a:rPr lang="en-US" sz="1400" dirty="0"/>
              <a:t>Give the participants 15-20 minutes to work in their groups.  Walk around the room and answer relevant questions pertaining to the scenarios.  Probe them with additional challenging questions to consider other surfaces or situations that are reasonable in the scenario but may not be photographed.</a:t>
            </a:r>
          </a:p>
          <a:p>
            <a:r>
              <a:rPr lang="en-US" sz="1400" dirty="0"/>
              <a:t> </a:t>
            </a:r>
          </a:p>
          <a:p>
            <a:r>
              <a:rPr lang="en-US" sz="1400" dirty="0"/>
              <a:t>Go through the slide deck and ask participants to share what they discussed in their groups about each scenario.  Ask additional questions or clarify as appropriate. Prompt with questions relating to different approaches for practically managing cleaning and sanitation of various surfaces and the pros and cons to each approach.</a:t>
            </a:r>
          </a:p>
          <a:p>
            <a:r>
              <a:rPr lang="en-US" sz="1400" dirty="0"/>
              <a:t> </a:t>
            </a:r>
          </a:p>
          <a:p>
            <a:r>
              <a:rPr lang="en-US" sz="1400" dirty="0"/>
              <a:t>Explanations and additional questions are provided in the notes section of each of the following PowerPoint slides.  There is no formal evaluation component to this exercise.  </a:t>
            </a:r>
          </a:p>
          <a:p>
            <a:endParaRPr lang="en-US" sz="1400" dirty="0"/>
          </a:p>
          <a:p>
            <a:r>
              <a:rPr lang="en-US" sz="1400" i="1" dirty="0"/>
              <a:t>Exercise and slide deck were created by Jovana Kovacevic and Joy Waite-Cusic at Oregon State University.  The development of this exercise was in combination with the creation of a 2-day Modified PSA training that was funded by the NIFA-Food Safety Outreach Program (FSOP) – Award Number 2017-70020-27250.</a:t>
            </a:r>
          </a:p>
        </p:txBody>
      </p:sp>
    </p:spTree>
    <p:extLst>
      <p:ext uri="{BB962C8B-B14F-4D97-AF65-F5344CB8AC3E}">
        <p14:creationId xmlns:p14="http://schemas.microsoft.com/office/powerpoint/2010/main" val="3609325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1EE074-A224-734A-81AA-BBD61E317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6857990"/>
          </a:xfrm>
          <a:prstGeom prst="rect">
            <a:avLst/>
          </a:prstGeom>
        </p:spPr>
      </p:pic>
      <p:pic>
        <p:nvPicPr>
          <p:cNvPr id="5" name="Picture 4">
            <a:extLst>
              <a:ext uri="{FF2B5EF4-FFF2-40B4-BE49-F238E27FC236}">
                <a16:creationId xmlns:a16="http://schemas.microsoft.com/office/drawing/2014/main" id="{6C07C7AF-48D8-E741-8DE3-12CFE9C5A7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47490" y="5706249"/>
            <a:ext cx="792616" cy="834856"/>
          </a:xfrm>
          <a:prstGeom prst="rect">
            <a:avLst/>
          </a:prstGeom>
        </p:spPr>
      </p:pic>
      <p:sp>
        <p:nvSpPr>
          <p:cNvPr id="4" name="TextBox 3">
            <a:extLst>
              <a:ext uri="{FF2B5EF4-FFF2-40B4-BE49-F238E27FC236}">
                <a16:creationId xmlns:a16="http://schemas.microsoft.com/office/drawing/2014/main" id="{28F83501-C863-ED42-BBB3-F1F2C125A6FE}"/>
              </a:ext>
            </a:extLst>
          </p:cNvPr>
          <p:cNvSpPr txBox="1"/>
          <p:nvPr/>
        </p:nvSpPr>
        <p:spPr>
          <a:xfrm>
            <a:off x="6269551" y="6548665"/>
            <a:ext cx="2851358" cy="307777"/>
          </a:xfrm>
          <a:prstGeom prst="rect">
            <a:avLst/>
          </a:prstGeom>
          <a:noFill/>
        </p:spPr>
        <p:txBody>
          <a:bodyPr wrap="none" rtlCol="0">
            <a:spAutoFit/>
          </a:bodyPr>
          <a:lstStyle/>
          <a:p>
            <a:r>
              <a:rPr lang="en-US" sz="1400" i="1" dirty="0">
                <a:solidFill>
                  <a:schemeClr val="bg1"/>
                </a:solidFill>
                <a:latin typeface="Cambria" panose="02040503050406030204" pitchFamily="18" charset="0"/>
              </a:rPr>
              <a:t>Photo credit: Lynn Ketchum, ©2008</a:t>
            </a:r>
          </a:p>
        </p:txBody>
      </p:sp>
    </p:spTree>
    <p:extLst>
      <p:ext uri="{BB962C8B-B14F-4D97-AF65-F5344CB8AC3E}">
        <p14:creationId xmlns:p14="http://schemas.microsoft.com/office/powerpoint/2010/main" val="381940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B49119-0147-BC4A-8197-56BD64F20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092" y="0"/>
            <a:ext cx="10332184" cy="6857999"/>
          </a:xfrm>
          <a:prstGeom prst="rect">
            <a:avLst/>
          </a:prstGeom>
        </p:spPr>
      </p:pic>
      <p:pic>
        <p:nvPicPr>
          <p:cNvPr id="6" name="Picture 5">
            <a:extLst>
              <a:ext uri="{FF2B5EF4-FFF2-40B4-BE49-F238E27FC236}">
                <a16:creationId xmlns:a16="http://schemas.microsoft.com/office/drawing/2014/main" id="{6B464AE5-63A5-5A45-BFD4-75421D46AF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308" y="5650425"/>
            <a:ext cx="792616" cy="834856"/>
          </a:xfrm>
          <a:prstGeom prst="rect">
            <a:avLst/>
          </a:prstGeom>
        </p:spPr>
      </p:pic>
      <p:sp>
        <p:nvSpPr>
          <p:cNvPr id="5" name="TextBox 4">
            <a:extLst>
              <a:ext uri="{FF2B5EF4-FFF2-40B4-BE49-F238E27FC236}">
                <a16:creationId xmlns:a16="http://schemas.microsoft.com/office/drawing/2014/main" id="{82797F9E-396F-5B49-A25A-459CCE9E6A01}"/>
              </a:ext>
            </a:extLst>
          </p:cNvPr>
          <p:cNvSpPr txBox="1"/>
          <p:nvPr/>
        </p:nvSpPr>
        <p:spPr>
          <a:xfrm>
            <a:off x="-594092" y="6483114"/>
            <a:ext cx="2856359" cy="307777"/>
          </a:xfrm>
          <a:prstGeom prst="rect">
            <a:avLst/>
          </a:prstGeom>
          <a:noFill/>
        </p:spPr>
        <p:txBody>
          <a:bodyPr wrap="none" rtlCol="0">
            <a:spAutoFit/>
          </a:bodyPr>
          <a:lstStyle/>
          <a:p>
            <a:r>
              <a:rPr lang="en-US" sz="1400" i="1" dirty="0">
                <a:solidFill>
                  <a:schemeClr val="bg1"/>
                </a:solidFill>
                <a:latin typeface="Cambria" panose="02040503050406030204" pitchFamily="18" charset="0"/>
              </a:rPr>
              <a:t>Photo credit: Tiffany Woods, ©2009</a:t>
            </a:r>
          </a:p>
        </p:txBody>
      </p:sp>
    </p:spTree>
    <p:extLst>
      <p:ext uri="{BB962C8B-B14F-4D97-AF65-F5344CB8AC3E}">
        <p14:creationId xmlns:p14="http://schemas.microsoft.com/office/powerpoint/2010/main" val="2686810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48A191-B74A-704E-9D4F-43E964678E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3087" y="0"/>
            <a:ext cx="5457825" cy="6858000"/>
          </a:xfrm>
          <a:prstGeom prst="rect">
            <a:avLst/>
          </a:prstGeom>
        </p:spPr>
      </p:pic>
      <p:pic>
        <p:nvPicPr>
          <p:cNvPr id="4" name="Picture 3">
            <a:extLst>
              <a:ext uri="{FF2B5EF4-FFF2-40B4-BE49-F238E27FC236}">
                <a16:creationId xmlns:a16="http://schemas.microsoft.com/office/drawing/2014/main" id="{BFEB7B36-9334-C542-8925-1F58C7D59D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3924" y="5691987"/>
            <a:ext cx="792616" cy="834856"/>
          </a:xfrm>
          <a:prstGeom prst="rect">
            <a:avLst/>
          </a:prstGeom>
        </p:spPr>
      </p:pic>
      <p:sp>
        <p:nvSpPr>
          <p:cNvPr id="5" name="TextBox 4">
            <a:extLst>
              <a:ext uri="{FF2B5EF4-FFF2-40B4-BE49-F238E27FC236}">
                <a16:creationId xmlns:a16="http://schemas.microsoft.com/office/drawing/2014/main" id="{D4A2C7D8-4A29-464B-A62F-06BE88F8E760}"/>
              </a:ext>
            </a:extLst>
          </p:cNvPr>
          <p:cNvSpPr txBox="1"/>
          <p:nvPr/>
        </p:nvSpPr>
        <p:spPr>
          <a:xfrm>
            <a:off x="3980901" y="6526031"/>
            <a:ext cx="3320011" cy="307777"/>
          </a:xfrm>
          <a:prstGeom prst="rect">
            <a:avLst/>
          </a:prstGeom>
          <a:noFill/>
        </p:spPr>
        <p:txBody>
          <a:bodyPr wrap="none" rtlCol="0">
            <a:spAutoFit/>
          </a:bodyPr>
          <a:lstStyle/>
          <a:p>
            <a:r>
              <a:rPr lang="en-US" sz="1400" i="1" dirty="0">
                <a:solidFill>
                  <a:schemeClr val="bg1"/>
                </a:solidFill>
                <a:latin typeface="Cambria" panose="02040503050406030204" pitchFamily="18" charset="0"/>
              </a:rPr>
              <a:t>Photo credit: Tom Gentle, ©date unknown</a:t>
            </a:r>
          </a:p>
        </p:txBody>
      </p:sp>
    </p:spTree>
    <p:extLst>
      <p:ext uri="{BB962C8B-B14F-4D97-AF65-F5344CB8AC3E}">
        <p14:creationId xmlns:p14="http://schemas.microsoft.com/office/powerpoint/2010/main" val="271492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C23D4-75D4-B74B-8EF6-EB487EA968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4436" y="0"/>
            <a:ext cx="4336093" cy="6858000"/>
          </a:xfrm>
          <a:prstGeom prst="rect">
            <a:avLst/>
          </a:prstGeom>
        </p:spPr>
      </p:pic>
      <p:pic>
        <p:nvPicPr>
          <p:cNvPr id="4" name="Picture 3">
            <a:extLst>
              <a:ext uri="{FF2B5EF4-FFF2-40B4-BE49-F238E27FC236}">
                <a16:creationId xmlns:a16="http://schemas.microsoft.com/office/drawing/2014/main" id="{A276ACFF-1B8C-5D41-B2A1-2303EECA3F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1415" y="5747401"/>
            <a:ext cx="792616" cy="834856"/>
          </a:xfrm>
          <a:prstGeom prst="rect">
            <a:avLst/>
          </a:prstGeom>
        </p:spPr>
      </p:pic>
      <p:sp>
        <p:nvSpPr>
          <p:cNvPr id="5" name="TextBox 4">
            <a:extLst>
              <a:ext uri="{FF2B5EF4-FFF2-40B4-BE49-F238E27FC236}">
                <a16:creationId xmlns:a16="http://schemas.microsoft.com/office/drawing/2014/main" id="{F8091247-E3CD-EE4C-9C61-6CC6C3E1DECA}"/>
              </a:ext>
            </a:extLst>
          </p:cNvPr>
          <p:cNvSpPr txBox="1"/>
          <p:nvPr/>
        </p:nvSpPr>
        <p:spPr>
          <a:xfrm>
            <a:off x="3041099" y="6566240"/>
            <a:ext cx="3539430" cy="307777"/>
          </a:xfrm>
          <a:prstGeom prst="rect">
            <a:avLst/>
          </a:prstGeom>
          <a:noFill/>
        </p:spPr>
        <p:txBody>
          <a:bodyPr wrap="none" rtlCol="0">
            <a:spAutoFit/>
          </a:bodyPr>
          <a:lstStyle/>
          <a:p>
            <a:r>
              <a:rPr lang="en-US" sz="1400" i="1" dirty="0">
                <a:solidFill>
                  <a:schemeClr val="bg1"/>
                </a:solidFill>
                <a:latin typeface="Cambria" panose="02040503050406030204" pitchFamily="18" charset="0"/>
              </a:rPr>
              <a:t>Photo credit: Lynn Ketchum, ©date unknown</a:t>
            </a:r>
          </a:p>
        </p:txBody>
      </p:sp>
    </p:spTree>
    <p:extLst>
      <p:ext uri="{BB962C8B-B14F-4D97-AF65-F5344CB8AC3E}">
        <p14:creationId xmlns:p14="http://schemas.microsoft.com/office/powerpoint/2010/main" val="2762887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BB20D7-5E2A-394A-8DAF-9A2F2CE5C9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6972"/>
            <a:ext cx="9144000" cy="6084056"/>
          </a:xfrm>
          <a:prstGeom prst="rect">
            <a:avLst/>
          </a:prstGeom>
        </p:spPr>
      </p:pic>
      <p:pic>
        <p:nvPicPr>
          <p:cNvPr id="4" name="Picture 3">
            <a:extLst>
              <a:ext uri="{FF2B5EF4-FFF2-40B4-BE49-F238E27FC236}">
                <a16:creationId xmlns:a16="http://schemas.microsoft.com/office/drawing/2014/main" id="{20BA9DD3-F2A5-CB4F-BD7B-B2A4BCCC5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724" y="5317305"/>
            <a:ext cx="792616" cy="834856"/>
          </a:xfrm>
          <a:prstGeom prst="rect">
            <a:avLst/>
          </a:prstGeom>
        </p:spPr>
      </p:pic>
      <p:sp>
        <p:nvSpPr>
          <p:cNvPr id="5" name="TextBox 4">
            <a:extLst>
              <a:ext uri="{FF2B5EF4-FFF2-40B4-BE49-F238E27FC236}">
                <a16:creationId xmlns:a16="http://schemas.microsoft.com/office/drawing/2014/main" id="{D5A2C84E-5EDA-C04F-B266-C747854E0C9A}"/>
              </a:ext>
            </a:extLst>
          </p:cNvPr>
          <p:cNvSpPr txBox="1"/>
          <p:nvPr/>
        </p:nvSpPr>
        <p:spPr>
          <a:xfrm>
            <a:off x="0" y="6152161"/>
            <a:ext cx="2851358" cy="307777"/>
          </a:xfrm>
          <a:prstGeom prst="rect">
            <a:avLst/>
          </a:prstGeom>
          <a:noFill/>
        </p:spPr>
        <p:txBody>
          <a:bodyPr wrap="none" rtlCol="0">
            <a:spAutoFit/>
          </a:bodyPr>
          <a:lstStyle/>
          <a:p>
            <a:r>
              <a:rPr lang="en-US" sz="1400" i="1" dirty="0">
                <a:solidFill>
                  <a:schemeClr val="bg1"/>
                </a:solidFill>
                <a:latin typeface="Cambria" panose="02040503050406030204" pitchFamily="18" charset="0"/>
              </a:rPr>
              <a:t>Photo credit: Lynn Ketchum, ©2011</a:t>
            </a:r>
          </a:p>
        </p:txBody>
      </p:sp>
    </p:spTree>
    <p:extLst>
      <p:ext uri="{BB962C8B-B14F-4D97-AF65-F5344CB8AC3E}">
        <p14:creationId xmlns:p14="http://schemas.microsoft.com/office/powerpoint/2010/main" val="43776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51BCE0-1A0D-F744-B3C2-941C9AACF2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6972"/>
            <a:ext cx="9144000" cy="6084056"/>
          </a:xfrm>
          <a:prstGeom prst="rect">
            <a:avLst/>
          </a:prstGeom>
        </p:spPr>
      </p:pic>
      <p:pic>
        <p:nvPicPr>
          <p:cNvPr id="4" name="Picture 3">
            <a:extLst>
              <a:ext uri="{FF2B5EF4-FFF2-40B4-BE49-F238E27FC236}">
                <a16:creationId xmlns:a16="http://schemas.microsoft.com/office/drawing/2014/main" id="{11986BCF-94BC-FB4D-B405-B9B0D7A2C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287" y="5328395"/>
            <a:ext cx="792616" cy="834856"/>
          </a:xfrm>
          <a:prstGeom prst="rect">
            <a:avLst/>
          </a:prstGeom>
        </p:spPr>
      </p:pic>
      <p:sp>
        <p:nvSpPr>
          <p:cNvPr id="5" name="TextBox 4">
            <a:extLst>
              <a:ext uri="{FF2B5EF4-FFF2-40B4-BE49-F238E27FC236}">
                <a16:creationId xmlns:a16="http://schemas.microsoft.com/office/drawing/2014/main" id="{8A0B9062-D004-434E-9AA1-630DE181C303}"/>
              </a:ext>
            </a:extLst>
          </p:cNvPr>
          <p:cNvSpPr txBox="1"/>
          <p:nvPr/>
        </p:nvSpPr>
        <p:spPr>
          <a:xfrm>
            <a:off x="0" y="6163251"/>
            <a:ext cx="2851358" cy="307777"/>
          </a:xfrm>
          <a:prstGeom prst="rect">
            <a:avLst/>
          </a:prstGeom>
          <a:noFill/>
        </p:spPr>
        <p:txBody>
          <a:bodyPr wrap="none" rtlCol="0">
            <a:spAutoFit/>
          </a:bodyPr>
          <a:lstStyle/>
          <a:p>
            <a:r>
              <a:rPr lang="en-US" sz="1400" i="1" dirty="0">
                <a:solidFill>
                  <a:schemeClr val="bg1"/>
                </a:solidFill>
                <a:latin typeface="Cambria" panose="02040503050406030204" pitchFamily="18" charset="0"/>
              </a:rPr>
              <a:t>Photo credit: Lynn Ketchum, ©2011</a:t>
            </a:r>
          </a:p>
        </p:txBody>
      </p:sp>
    </p:spTree>
    <p:extLst>
      <p:ext uri="{BB962C8B-B14F-4D97-AF65-F5344CB8AC3E}">
        <p14:creationId xmlns:p14="http://schemas.microsoft.com/office/powerpoint/2010/main" val="299345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FB02FC-B34D-C34F-8C17-888C024B2C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8979"/>
            <a:ext cx="9144000" cy="6080042"/>
          </a:xfrm>
          <a:prstGeom prst="rect">
            <a:avLst/>
          </a:prstGeom>
        </p:spPr>
      </p:pic>
      <p:pic>
        <p:nvPicPr>
          <p:cNvPr id="4" name="Picture 3">
            <a:extLst>
              <a:ext uri="{FF2B5EF4-FFF2-40B4-BE49-F238E27FC236}">
                <a16:creationId xmlns:a16="http://schemas.microsoft.com/office/drawing/2014/main" id="{075AC4C5-BADA-4543-836B-BD489D7050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2215" y="5317916"/>
            <a:ext cx="792616" cy="834856"/>
          </a:xfrm>
          <a:prstGeom prst="rect">
            <a:avLst/>
          </a:prstGeom>
        </p:spPr>
      </p:pic>
      <p:sp>
        <p:nvSpPr>
          <p:cNvPr id="5" name="TextBox 4">
            <a:extLst>
              <a:ext uri="{FF2B5EF4-FFF2-40B4-BE49-F238E27FC236}">
                <a16:creationId xmlns:a16="http://schemas.microsoft.com/office/drawing/2014/main" id="{4EE4CAE2-E100-6942-8730-623F49DC555A}"/>
              </a:ext>
            </a:extLst>
          </p:cNvPr>
          <p:cNvSpPr txBox="1"/>
          <p:nvPr/>
        </p:nvSpPr>
        <p:spPr>
          <a:xfrm>
            <a:off x="6338842" y="6161244"/>
            <a:ext cx="2851358" cy="307777"/>
          </a:xfrm>
          <a:prstGeom prst="rect">
            <a:avLst/>
          </a:prstGeom>
          <a:noFill/>
        </p:spPr>
        <p:txBody>
          <a:bodyPr wrap="none" rtlCol="0">
            <a:spAutoFit/>
          </a:bodyPr>
          <a:lstStyle/>
          <a:p>
            <a:r>
              <a:rPr lang="en-US" sz="1400" i="1" dirty="0">
                <a:solidFill>
                  <a:schemeClr val="bg1"/>
                </a:solidFill>
                <a:latin typeface="Cambria" panose="02040503050406030204" pitchFamily="18" charset="0"/>
              </a:rPr>
              <a:t>Photo credit: Lynn Ketchum, ©2011</a:t>
            </a:r>
          </a:p>
        </p:txBody>
      </p:sp>
    </p:spTree>
    <p:extLst>
      <p:ext uri="{BB962C8B-B14F-4D97-AF65-F5344CB8AC3E}">
        <p14:creationId xmlns:p14="http://schemas.microsoft.com/office/powerpoint/2010/main" val="329360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7592-E7B2-F248-AF0F-B399DCD8147F}"/>
              </a:ext>
            </a:extLst>
          </p:cNvPr>
          <p:cNvSpPr>
            <a:spLocks noGrp="1"/>
          </p:cNvSpPr>
          <p:nvPr>
            <p:ph type="ctrTitle"/>
          </p:nvPr>
        </p:nvSpPr>
        <p:spPr>
          <a:xfrm>
            <a:off x="685800" y="3265978"/>
            <a:ext cx="7772400" cy="2387600"/>
          </a:xfrm>
        </p:spPr>
        <p:txBody>
          <a:bodyPr>
            <a:normAutofit fontScale="90000"/>
          </a:bodyPr>
          <a:lstStyle/>
          <a:p>
            <a:r>
              <a:rPr lang="en-US" dirty="0"/>
              <a:t>Insert Next Slides after “Examples of When Corrective Actions Should Be Considered” (slide 45, v1.2) in PSA Module 6 – Post-Harvest Handling and Sanitation</a:t>
            </a:r>
          </a:p>
        </p:txBody>
      </p:sp>
    </p:spTree>
    <p:extLst>
      <p:ext uri="{BB962C8B-B14F-4D97-AF65-F5344CB8AC3E}">
        <p14:creationId xmlns:p14="http://schemas.microsoft.com/office/powerpoint/2010/main" val="50639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27A0CB-03C1-6949-BF82-936347B4C633}"/>
              </a:ext>
            </a:extLst>
          </p:cNvPr>
          <p:cNvSpPr txBox="1"/>
          <p:nvPr/>
        </p:nvSpPr>
        <p:spPr>
          <a:xfrm>
            <a:off x="4625887" y="1984443"/>
            <a:ext cx="4350036" cy="2889114"/>
          </a:xfrm>
          <a:prstGeom prst="rect">
            <a:avLst/>
          </a:prstGeom>
        </p:spPr>
        <p:txBody>
          <a:bodyPr vert="horz" lIns="91440" tIns="45720" rIns="91440" bIns="45720" rtlCol="0" anchor="b">
            <a:normAutofit/>
          </a:bodyPr>
          <a:lstStyle/>
          <a:p>
            <a:pPr>
              <a:lnSpc>
                <a:spcPct val="120000"/>
              </a:lnSpc>
              <a:spcBef>
                <a:spcPct val="0"/>
              </a:spcBef>
            </a:pPr>
            <a:r>
              <a:rPr lang="en-US" sz="3200" b="1" dirty="0">
                <a:latin typeface="Cambria" panose="02040503050406030204" pitchFamily="18" charset="0"/>
                <a:ea typeface="+mj-ea"/>
                <a:cs typeface="+mj-cs"/>
              </a:rPr>
              <a:t>Module 6 Exercise</a:t>
            </a:r>
          </a:p>
          <a:p>
            <a:pPr>
              <a:spcBef>
                <a:spcPct val="0"/>
              </a:spcBef>
            </a:pPr>
            <a:r>
              <a:rPr lang="en-US" sz="3200" dirty="0">
                <a:latin typeface="Cambria" panose="02040503050406030204" pitchFamily="18" charset="0"/>
                <a:ea typeface="+mj-ea"/>
                <a:cs typeface="+mj-cs"/>
              </a:rPr>
              <a:t>Cleaning and Sanitation of Harvest and Post-Harvest Tools and Equipment</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0D2AD4C-1236-7E4D-928C-FC36457222C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92338336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009A0-32B7-8344-9F8B-E279567D27C3}"/>
              </a:ext>
            </a:extLst>
          </p:cNvPr>
          <p:cNvSpPr>
            <a:spLocks noGrp="1"/>
          </p:cNvSpPr>
          <p:nvPr>
            <p:ph type="ctrTitle"/>
          </p:nvPr>
        </p:nvSpPr>
        <p:spPr>
          <a:xfrm>
            <a:off x="207679" y="116380"/>
            <a:ext cx="8728641" cy="1215651"/>
          </a:xfrm>
        </p:spPr>
        <p:txBody>
          <a:bodyPr>
            <a:normAutofit/>
          </a:bodyPr>
          <a:lstStyle/>
          <a:p>
            <a:r>
              <a:rPr lang="en-US" sz="3200" dirty="0">
                <a:latin typeface="Cambria" panose="02040503050406030204" pitchFamily="18" charset="0"/>
              </a:rPr>
              <a:t>For each photo, answer the following questions:</a:t>
            </a:r>
          </a:p>
        </p:txBody>
      </p:sp>
      <p:sp>
        <p:nvSpPr>
          <p:cNvPr id="3" name="Subtitle 2">
            <a:extLst>
              <a:ext uri="{FF2B5EF4-FFF2-40B4-BE49-F238E27FC236}">
                <a16:creationId xmlns:a16="http://schemas.microsoft.com/office/drawing/2014/main" id="{9FD52AB7-F349-E14B-AD09-DDBB4F56A434}"/>
              </a:ext>
            </a:extLst>
          </p:cNvPr>
          <p:cNvSpPr>
            <a:spLocks noGrp="1"/>
          </p:cNvSpPr>
          <p:nvPr>
            <p:ph type="subTitle" idx="1"/>
          </p:nvPr>
        </p:nvSpPr>
        <p:spPr>
          <a:xfrm>
            <a:off x="0" y="1603600"/>
            <a:ext cx="9144000" cy="4863701"/>
          </a:xfrm>
        </p:spPr>
        <p:txBody>
          <a:bodyPr>
            <a:noAutofit/>
          </a:bodyPr>
          <a:lstStyle/>
          <a:p>
            <a:pPr lvl="0">
              <a:lnSpc>
                <a:spcPct val="200000"/>
              </a:lnSpc>
            </a:pPr>
            <a:r>
              <a:rPr lang="en-US" dirty="0">
                <a:latin typeface="Cambria" panose="02040503050406030204" pitchFamily="18" charset="0"/>
              </a:rPr>
              <a:t>Can you identify the surfaces that are food contact surfaces (zone 1)?  </a:t>
            </a:r>
          </a:p>
          <a:p>
            <a:pPr lvl="0">
              <a:lnSpc>
                <a:spcPct val="200000"/>
              </a:lnSpc>
            </a:pPr>
            <a:r>
              <a:rPr lang="en-US" dirty="0">
                <a:latin typeface="Cambria" panose="02040503050406030204" pitchFamily="18" charset="0"/>
              </a:rPr>
              <a:t>Can these surfaces be adequately cleaned and sanitized?</a:t>
            </a:r>
          </a:p>
          <a:p>
            <a:pPr lvl="0">
              <a:lnSpc>
                <a:spcPct val="200000"/>
              </a:lnSpc>
            </a:pPr>
            <a:r>
              <a:rPr lang="en-US" dirty="0">
                <a:latin typeface="Cambria" panose="02040503050406030204" pitchFamily="18" charset="0"/>
              </a:rPr>
              <a:t>How often would these surfaces need to be cleaned/sanitized?</a:t>
            </a:r>
          </a:p>
          <a:p>
            <a:pPr lvl="0">
              <a:lnSpc>
                <a:spcPct val="200000"/>
              </a:lnSpc>
            </a:pPr>
            <a:r>
              <a:rPr lang="en-US" dirty="0">
                <a:latin typeface="Cambria" panose="02040503050406030204" pitchFamily="18" charset="0"/>
              </a:rPr>
              <a:t>Who would be responsible for cleaning/sanitizing these items?</a:t>
            </a:r>
          </a:p>
          <a:p>
            <a:pPr lvl="0">
              <a:lnSpc>
                <a:spcPct val="200000"/>
              </a:lnSpc>
            </a:pPr>
            <a:r>
              <a:rPr lang="en-US" dirty="0">
                <a:latin typeface="Cambria" panose="02040503050406030204" pitchFamily="18" charset="0"/>
              </a:rPr>
              <a:t>How would you document their cleaning/sanitation?</a:t>
            </a:r>
          </a:p>
          <a:p>
            <a:pPr>
              <a:lnSpc>
                <a:spcPct val="200000"/>
              </a:lnSpc>
            </a:pPr>
            <a:endParaRPr lang="en-US" dirty="0">
              <a:latin typeface="Cambria" panose="02040503050406030204" pitchFamily="18" charset="0"/>
            </a:endParaRPr>
          </a:p>
        </p:txBody>
      </p:sp>
    </p:spTree>
    <p:extLst>
      <p:ext uri="{BB962C8B-B14F-4D97-AF65-F5344CB8AC3E}">
        <p14:creationId xmlns:p14="http://schemas.microsoft.com/office/powerpoint/2010/main" val="2171633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B495B6-6B19-334D-936C-1DE7ABA4CA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10"/>
            <a:ext cx="9143980" cy="6857990"/>
          </a:xfrm>
          <a:prstGeom prst="rect">
            <a:avLst/>
          </a:prstGeom>
        </p:spPr>
      </p:pic>
      <p:pic>
        <p:nvPicPr>
          <p:cNvPr id="4" name="Picture 3">
            <a:extLst>
              <a:ext uri="{FF2B5EF4-FFF2-40B4-BE49-F238E27FC236}">
                <a16:creationId xmlns:a16="http://schemas.microsoft.com/office/drawing/2014/main" id="{B3660BEA-68D4-C143-8020-FAB6E54A24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949" y="5639075"/>
            <a:ext cx="898449" cy="946329"/>
          </a:xfrm>
          <a:prstGeom prst="rect">
            <a:avLst/>
          </a:prstGeom>
        </p:spPr>
      </p:pic>
      <p:sp>
        <p:nvSpPr>
          <p:cNvPr id="2" name="TextBox 1">
            <a:extLst>
              <a:ext uri="{FF2B5EF4-FFF2-40B4-BE49-F238E27FC236}">
                <a16:creationId xmlns:a16="http://schemas.microsoft.com/office/drawing/2014/main" id="{9307DB18-36D6-8040-80F9-8DE11B120ED3}"/>
              </a:ext>
            </a:extLst>
          </p:cNvPr>
          <p:cNvSpPr txBox="1"/>
          <p:nvPr/>
        </p:nvSpPr>
        <p:spPr>
          <a:xfrm>
            <a:off x="-13855" y="6578601"/>
            <a:ext cx="3520772" cy="307777"/>
          </a:xfrm>
          <a:prstGeom prst="rect">
            <a:avLst/>
          </a:prstGeom>
          <a:noFill/>
        </p:spPr>
        <p:txBody>
          <a:bodyPr wrap="none" rtlCol="0">
            <a:spAutoFit/>
          </a:bodyPr>
          <a:lstStyle/>
          <a:p>
            <a:r>
              <a:rPr lang="en-US" sz="1400" i="1" dirty="0">
                <a:solidFill>
                  <a:schemeClr val="bg1"/>
                </a:solidFill>
                <a:latin typeface="Cambria" panose="02040503050406030204" pitchFamily="18" charset="0"/>
              </a:rPr>
              <a:t>Photo credit: Betsy Hartley, ©date unknown </a:t>
            </a:r>
          </a:p>
        </p:txBody>
      </p:sp>
    </p:spTree>
    <p:extLst>
      <p:ext uri="{BB962C8B-B14F-4D97-AF65-F5344CB8AC3E}">
        <p14:creationId xmlns:p14="http://schemas.microsoft.com/office/powerpoint/2010/main" val="56569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772E21-17A3-0341-971D-36BE995037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6857990"/>
          </a:xfrm>
          <a:prstGeom prst="rect">
            <a:avLst/>
          </a:prstGeom>
        </p:spPr>
      </p:pic>
      <p:pic>
        <p:nvPicPr>
          <p:cNvPr id="4" name="Picture 3">
            <a:extLst>
              <a:ext uri="{FF2B5EF4-FFF2-40B4-BE49-F238E27FC236}">
                <a16:creationId xmlns:a16="http://schemas.microsoft.com/office/drawing/2014/main" id="{A21EBAAC-289D-684B-9F3B-27D002EBF8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3101" y="5469190"/>
            <a:ext cx="892931" cy="940517"/>
          </a:xfrm>
          <a:prstGeom prst="rect">
            <a:avLst/>
          </a:prstGeom>
        </p:spPr>
      </p:pic>
      <p:sp>
        <p:nvSpPr>
          <p:cNvPr id="5" name="TextBox 4">
            <a:extLst>
              <a:ext uri="{FF2B5EF4-FFF2-40B4-BE49-F238E27FC236}">
                <a16:creationId xmlns:a16="http://schemas.microsoft.com/office/drawing/2014/main" id="{D311BDC4-60A6-C341-A332-C85078B31132}"/>
              </a:ext>
            </a:extLst>
          </p:cNvPr>
          <p:cNvSpPr txBox="1"/>
          <p:nvPr/>
        </p:nvSpPr>
        <p:spPr>
          <a:xfrm>
            <a:off x="6287621" y="6490843"/>
            <a:ext cx="2856359" cy="307777"/>
          </a:xfrm>
          <a:prstGeom prst="rect">
            <a:avLst/>
          </a:prstGeom>
          <a:noFill/>
        </p:spPr>
        <p:txBody>
          <a:bodyPr wrap="none" rtlCol="0">
            <a:spAutoFit/>
          </a:bodyPr>
          <a:lstStyle/>
          <a:p>
            <a:r>
              <a:rPr lang="en-US" sz="1400" i="1" dirty="0">
                <a:solidFill>
                  <a:schemeClr val="bg1"/>
                </a:solidFill>
                <a:latin typeface="Cambria" panose="02040503050406030204" pitchFamily="18" charset="0"/>
              </a:rPr>
              <a:t>Photo credit: Tiffany Woods, ©2008</a:t>
            </a:r>
          </a:p>
        </p:txBody>
      </p:sp>
    </p:spTree>
    <p:extLst>
      <p:ext uri="{BB962C8B-B14F-4D97-AF65-F5344CB8AC3E}">
        <p14:creationId xmlns:p14="http://schemas.microsoft.com/office/powerpoint/2010/main" val="5767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5AD2F-3A18-A546-A519-C8302BFFC2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6857990"/>
          </a:xfrm>
          <a:prstGeom prst="rect">
            <a:avLst/>
          </a:prstGeom>
        </p:spPr>
      </p:pic>
      <p:pic>
        <p:nvPicPr>
          <p:cNvPr id="5" name="Picture 4">
            <a:extLst>
              <a:ext uri="{FF2B5EF4-FFF2-40B4-BE49-F238E27FC236}">
                <a16:creationId xmlns:a16="http://schemas.microsoft.com/office/drawing/2014/main" id="{ACEEA918-5B1A-F74F-8A91-1A98FCBEBB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2943" y="5587651"/>
            <a:ext cx="913870" cy="962572"/>
          </a:xfrm>
          <a:prstGeom prst="rect">
            <a:avLst/>
          </a:prstGeom>
        </p:spPr>
      </p:pic>
      <p:sp>
        <p:nvSpPr>
          <p:cNvPr id="4" name="TextBox 3">
            <a:extLst>
              <a:ext uri="{FF2B5EF4-FFF2-40B4-BE49-F238E27FC236}">
                <a16:creationId xmlns:a16="http://schemas.microsoft.com/office/drawing/2014/main" id="{325BAEDD-858B-864C-A28C-55A0413F03E7}"/>
              </a:ext>
            </a:extLst>
          </p:cNvPr>
          <p:cNvSpPr txBox="1"/>
          <p:nvPr/>
        </p:nvSpPr>
        <p:spPr>
          <a:xfrm>
            <a:off x="-13855" y="6578601"/>
            <a:ext cx="2891433" cy="307777"/>
          </a:xfrm>
          <a:prstGeom prst="rect">
            <a:avLst/>
          </a:prstGeom>
          <a:noFill/>
        </p:spPr>
        <p:txBody>
          <a:bodyPr wrap="none" rtlCol="0">
            <a:spAutoFit/>
          </a:bodyPr>
          <a:lstStyle/>
          <a:p>
            <a:r>
              <a:rPr lang="en-US" sz="1400" i="1" dirty="0">
                <a:solidFill>
                  <a:schemeClr val="bg1"/>
                </a:solidFill>
                <a:latin typeface="Cambria" panose="02040503050406030204" pitchFamily="18" charset="0"/>
              </a:rPr>
              <a:t>Photo credit: Lynn Ketchum, ©2016 </a:t>
            </a:r>
          </a:p>
        </p:txBody>
      </p:sp>
    </p:spTree>
    <p:extLst>
      <p:ext uri="{BB962C8B-B14F-4D97-AF65-F5344CB8AC3E}">
        <p14:creationId xmlns:p14="http://schemas.microsoft.com/office/powerpoint/2010/main" val="656533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5CAF99-883A-004B-A2A9-B2030643C3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6857990"/>
          </a:xfrm>
          <a:prstGeom prst="rect">
            <a:avLst/>
          </a:prstGeom>
        </p:spPr>
      </p:pic>
      <p:pic>
        <p:nvPicPr>
          <p:cNvPr id="5" name="Picture 4">
            <a:extLst>
              <a:ext uri="{FF2B5EF4-FFF2-40B4-BE49-F238E27FC236}">
                <a16:creationId xmlns:a16="http://schemas.microsoft.com/office/drawing/2014/main" id="{0F963F8F-1B57-004F-B69D-911CE3A0BB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0776" y="5713809"/>
            <a:ext cx="792616" cy="834856"/>
          </a:xfrm>
          <a:prstGeom prst="rect">
            <a:avLst/>
          </a:prstGeom>
        </p:spPr>
      </p:pic>
      <p:sp>
        <p:nvSpPr>
          <p:cNvPr id="4" name="TextBox 3">
            <a:extLst>
              <a:ext uri="{FF2B5EF4-FFF2-40B4-BE49-F238E27FC236}">
                <a16:creationId xmlns:a16="http://schemas.microsoft.com/office/drawing/2014/main" id="{1E783969-1818-4943-8AD3-BD9F4CEE3AD6}"/>
              </a:ext>
            </a:extLst>
          </p:cNvPr>
          <p:cNvSpPr txBox="1"/>
          <p:nvPr/>
        </p:nvSpPr>
        <p:spPr>
          <a:xfrm>
            <a:off x="6061726" y="6548665"/>
            <a:ext cx="3082254" cy="307777"/>
          </a:xfrm>
          <a:prstGeom prst="rect">
            <a:avLst/>
          </a:prstGeom>
          <a:noFill/>
        </p:spPr>
        <p:txBody>
          <a:bodyPr wrap="none" rtlCol="0">
            <a:spAutoFit/>
          </a:bodyPr>
          <a:lstStyle/>
          <a:p>
            <a:r>
              <a:rPr lang="en-US" sz="1400" i="1" dirty="0">
                <a:solidFill>
                  <a:schemeClr val="bg1"/>
                </a:solidFill>
                <a:latin typeface="Cambria" panose="02040503050406030204" pitchFamily="18" charset="0"/>
              </a:rPr>
              <a:t>Photo credit: Jovana Kovacevic, ©2018</a:t>
            </a:r>
          </a:p>
        </p:txBody>
      </p:sp>
    </p:spTree>
    <p:extLst>
      <p:ext uri="{BB962C8B-B14F-4D97-AF65-F5344CB8AC3E}">
        <p14:creationId xmlns:p14="http://schemas.microsoft.com/office/powerpoint/2010/main" val="29127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8EAB7D-AE89-F64F-B99A-9058127089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23459"/>
            <a:ext cx="9143980" cy="5597236"/>
          </a:xfrm>
          <a:prstGeom prst="rect">
            <a:avLst/>
          </a:prstGeom>
        </p:spPr>
      </p:pic>
      <p:pic>
        <p:nvPicPr>
          <p:cNvPr id="5" name="Picture 4">
            <a:extLst>
              <a:ext uri="{FF2B5EF4-FFF2-40B4-BE49-F238E27FC236}">
                <a16:creationId xmlns:a16="http://schemas.microsoft.com/office/drawing/2014/main" id="{FE72ECFD-141E-BF48-9C06-AA073C50A5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2215" y="5110092"/>
            <a:ext cx="792616" cy="834856"/>
          </a:xfrm>
          <a:prstGeom prst="rect">
            <a:avLst/>
          </a:prstGeom>
        </p:spPr>
      </p:pic>
      <p:sp>
        <p:nvSpPr>
          <p:cNvPr id="4" name="TextBox 3">
            <a:extLst>
              <a:ext uri="{FF2B5EF4-FFF2-40B4-BE49-F238E27FC236}">
                <a16:creationId xmlns:a16="http://schemas.microsoft.com/office/drawing/2014/main" id="{4D69820F-613F-FA47-BC0B-E2AC05B31B29}"/>
              </a:ext>
            </a:extLst>
          </p:cNvPr>
          <p:cNvSpPr txBox="1"/>
          <p:nvPr/>
        </p:nvSpPr>
        <p:spPr>
          <a:xfrm>
            <a:off x="6283747" y="5926764"/>
            <a:ext cx="2851358" cy="307777"/>
          </a:xfrm>
          <a:prstGeom prst="rect">
            <a:avLst/>
          </a:prstGeom>
          <a:noFill/>
        </p:spPr>
        <p:txBody>
          <a:bodyPr wrap="none" rtlCol="0">
            <a:spAutoFit/>
          </a:bodyPr>
          <a:lstStyle/>
          <a:p>
            <a:r>
              <a:rPr lang="en-US" sz="1400" i="1" dirty="0">
                <a:solidFill>
                  <a:schemeClr val="bg1"/>
                </a:solidFill>
                <a:latin typeface="Cambria" panose="02040503050406030204" pitchFamily="18" charset="0"/>
              </a:rPr>
              <a:t>Photo credit: Lynn Ketchum, ©2010</a:t>
            </a:r>
          </a:p>
        </p:txBody>
      </p:sp>
    </p:spTree>
    <p:extLst>
      <p:ext uri="{BB962C8B-B14F-4D97-AF65-F5344CB8AC3E}">
        <p14:creationId xmlns:p14="http://schemas.microsoft.com/office/powerpoint/2010/main" val="2901671566"/>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1674</Words>
  <Application>Microsoft Macintosh PowerPoint</Application>
  <PresentationFormat>On-screen Show (4:3)</PresentationFormat>
  <Paragraphs>105</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Cambria</vt:lpstr>
      <vt:lpstr>Georgia</vt:lpstr>
      <vt:lpstr>Impact</vt:lpstr>
      <vt:lpstr>Verdana</vt:lpstr>
      <vt:lpstr>2_Office Theme</vt:lpstr>
      <vt:lpstr>PowerPoint Presentation</vt:lpstr>
      <vt:lpstr>Insert Next Slides after “Examples of When Corrective Actions Should Be Considered” (slide 45, v1.2) in PSA Module 6 – Post-Harvest Handling and Sanitation</vt:lpstr>
      <vt:lpstr>PowerPoint Presentation</vt:lpstr>
      <vt:lpstr>For each photo, answer the following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Kovacevic</dc:creator>
  <cp:lastModifiedBy>Kovacevic, Jovana</cp:lastModifiedBy>
  <cp:revision>39</cp:revision>
  <dcterms:created xsi:type="dcterms:W3CDTF">2019-01-28T05:39:20Z</dcterms:created>
  <dcterms:modified xsi:type="dcterms:W3CDTF">2019-11-16T01:00:15Z</dcterms:modified>
</cp:coreProperties>
</file>