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80" r:id="rId2"/>
    <p:sldId id="281" r:id="rId3"/>
    <p:sldId id="283" r:id="rId4"/>
    <p:sldId id="284" r:id="rId5"/>
    <p:sldId id="285" r:id="rId6"/>
    <p:sldId id="282" r:id="rId7"/>
    <p:sldId id="286" r:id="rId8"/>
    <p:sldId id="287" r:id="rId9"/>
    <p:sldId id="288" r:id="rId10"/>
    <p:sldId id="289" r:id="rId11"/>
    <p:sldId id="291" r:id="rId12"/>
    <p:sldId id="292" r:id="rId13"/>
    <p:sldId id="293" r:id="rId14"/>
    <p:sldId id="294" r:id="rId15"/>
    <p:sldId id="295" r:id="rId16"/>
    <p:sldId id="296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2"/>
    <p:restoredTop sz="94607"/>
  </p:normalViewPr>
  <p:slideViewPr>
    <p:cSldViewPr snapToGrid="0" snapToObjects="1">
      <p:cViewPr varScale="1">
        <p:scale>
          <a:sx n="148" d="100"/>
          <a:sy n="148" d="100"/>
        </p:scale>
        <p:origin x="35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034EE13-F4BB-477B-B7F1-020517399507}" type="datetimeFigureOut">
              <a:rPr lang="en-US" altLang="en-US"/>
              <a:pPr/>
              <a:t>7/25/17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FC426FB-7EF0-41E6-B132-A58BABCC6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1388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F992AC3-DD19-4315-A24F-4A441D5E891E}" type="datetimeFigureOut">
              <a:rPr lang="en-US" altLang="en-US"/>
              <a:pPr/>
              <a:t>7/25/17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C250CAB-3527-4A25-8916-6CA9EB1D31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045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F56AC-F52C-4CA4-A8AF-FF6BF10EBB9B}" type="slidenum">
              <a:rPr lang="en-US" altLang="en-US" smtClean="0"/>
              <a:pPr>
                <a:defRPr/>
              </a:pPr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564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F56AC-F52C-4CA4-A8AF-FF6BF10EBB9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08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F56AC-F52C-4CA4-A8AF-FF6BF10EBB9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28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F56AC-F52C-4CA4-A8AF-FF6BF10EBB9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94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F56AC-F52C-4CA4-A8AF-FF6BF10EBB9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910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F56AC-F52C-4CA4-A8AF-FF6BF10EBB9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596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F56AC-F52C-4CA4-A8AF-FF6BF10EBB9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325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F56AC-F52C-4CA4-A8AF-FF6BF10EBB9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14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F56AC-F52C-4CA4-A8AF-FF6BF10EBB9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19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F56AC-F52C-4CA4-A8AF-FF6BF10EBB9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03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F56AC-F52C-4CA4-A8AF-FF6BF10EBB9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261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Leitura Sans Grot 3" charset="0"/>
                <a:cs typeface="Leitura Sans Grot 3" charset="0"/>
              </a:rPr>
              <a:t>https://www.youtube.com/watch?v=idS-ryvoGxI</a:t>
            </a:r>
            <a:endParaRPr lang="en-US" dirty="0" smtClean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F56AC-F52C-4CA4-A8AF-FF6BF10EBB9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333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F56AC-F52C-4CA4-A8AF-FF6BF10EBB9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544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F56AC-F52C-4CA4-A8AF-FF6BF10EBB9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80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F56AC-F52C-4CA4-A8AF-FF6BF10EBB9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217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F56AC-F52C-4CA4-A8AF-FF6BF10EBB9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78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0552" y="301752"/>
            <a:ext cx="6400800" cy="137160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0552" y="1828800"/>
            <a:ext cx="6400800" cy="457200"/>
          </a:xfrm>
        </p:spPr>
        <p:txBody>
          <a:bodyPr/>
          <a:lstStyle>
            <a:lvl1pPr marL="0" indent="0" algn="l">
              <a:buFont typeface="Times" pitchFamily="-96" charset="0"/>
              <a:buNone/>
              <a:def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186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9CA3B2A-4D81-45C0-A117-72EB053C3AAC}" type="datetime4">
              <a:rPr lang="en-US" altLang="en-US"/>
              <a:pPr/>
              <a:t>July 25, 2017</a:t>
            </a:fld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5B141-2C91-4FB3-ABC1-C61ABDDF0E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9192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17F741C-DAF2-451B-B1A6-895F0C6FF7D2}" type="datetime4">
              <a:rPr lang="en-US" altLang="en-US"/>
              <a:pPr/>
              <a:t>July 25, 2017</a:t>
            </a:fld>
            <a:endParaRPr lang="en-US" alt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CB122C94-660C-4164-90A2-8987FFF39F1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52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82923D6-B7EF-45B6-9B0E-5048151DDD15}" type="datetime4">
              <a:rPr lang="en-US" altLang="en-US"/>
              <a:pPr/>
              <a:t>July 25, 2017</a:t>
            </a:fld>
            <a:endParaRPr lang="en-US" alt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593EAF9-B330-4850-BA00-BA1297C5212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1139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1244F00-A6A3-45B4-87FF-2CC958F503D6}" type="datetime4">
              <a:rPr lang="en-US" altLang="en-US"/>
              <a:pPr/>
              <a:t>July 25, 2017</a:t>
            </a:fld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2616A-288D-4DA6-89FB-8D89211832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3929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6A1767C-0D34-405C-A5DC-83970F900015}" type="datetime4">
              <a:rPr lang="en-US" altLang="en-US"/>
              <a:pPr/>
              <a:t>July 25, 2017</a:t>
            </a:fld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02D55-5CB9-437B-B2E2-0456E8D3A9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6621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0CC1AC9-D7CC-4D45-ACDE-5BC5452EF2A8}" type="datetime4">
              <a:rPr lang="en-US" altLang="en-US"/>
              <a:pPr/>
              <a:t>July 25, 2017</a:t>
            </a:fld>
            <a:endParaRPr lang="en-US" alt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36C4C-BE57-4AC7-B960-430343BD72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6277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39FFF7-1713-4A54-AD18-CF7ADAE108A6}" type="datetime4">
              <a:rPr lang="en-US" altLang="en-US"/>
              <a:pPr/>
              <a:t>July 25, 2017</a:t>
            </a:fld>
            <a:endParaRPr lang="en-US" alt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0C0D09-A8B9-4DC7-B013-B5CDC461658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2594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D7C7388-71F5-422D-94EF-532DE38CBF2A}" type="datetime4">
              <a:rPr lang="en-US" altLang="en-US"/>
              <a:pPr/>
              <a:t>July 25, 2017</a:t>
            </a:fld>
            <a:endParaRPr lang="en-US" alt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C4532-FA43-4119-9373-F667659250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235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" y="0"/>
            <a:ext cx="9242425" cy="6958013"/>
          </a:xfrm>
          <a:prstGeom prst="rect">
            <a:avLst/>
          </a:prstGeom>
          <a:solidFill>
            <a:srgbClr val="FDFF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0552" y="301752"/>
            <a:ext cx="6400800" cy="1371600"/>
          </a:xfrm>
          <a:solidFill>
            <a:schemeClr val="accent1"/>
          </a:solidFill>
        </p:spPr>
        <p:txBody>
          <a:bodyPr/>
          <a:lstStyle>
            <a:lvl1pPr algn="l">
              <a:defRPr sz="27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0552" y="1828800"/>
            <a:ext cx="6400800" cy="457200"/>
          </a:xfrm>
        </p:spPr>
        <p:txBody>
          <a:bodyPr/>
          <a:lstStyle>
            <a:lvl1pPr marL="0" indent="0" algn="l">
              <a:buFont typeface="Times" pitchFamily="-96" charset="0"/>
              <a:buNone/>
              <a:def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84164" y="2369375"/>
            <a:ext cx="3111500" cy="206851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63926" y="2369375"/>
            <a:ext cx="2711450" cy="206851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51576" y="2369373"/>
            <a:ext cx="2625725" cy="419735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922939" y="4495038"/>
            <a:ext cx="1252437" cy="2071687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463926" y="4495038"/>
            <a:ext cx="1385888" cy="2071687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3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284164" y="4495038"/>
            <a:ext cx="3111500" cy="2071687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087413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252D0-0FC6-4934-B281-7AB201383B7A}" type="datetime4">
              <a:rPr lang="en-US" altLang="en-US"/>
              <a:pPr/>
              <a:t>July 25, 2017</a:t>
            </a:fld>
            <a:endParaRPr lang="en-US" alt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46A752-2FFF-4DA9-912A-FE4C50B2A4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683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82EB19-2BC8-4F41-9C4A-0D2CAC076880}" type="datetime4">
              <a:rPr lang="en-US" altLang="en-US"/>
              <a:pPr/>
              <a:t>July 25, 2017</a:t>
            </a:fld>
            <a:endParaRPr lang="en-US" alt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5FCD4-68DD-41DB-8C9F-90FCBFC8F4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809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B3FEC0-32DD-421C-AAE7-2850374A937E}" type="datetime4">
              <a:rPr lang="en-US" altLang="en-US"/>
              <a:pPr/>
              <a:t>July 25, 2017</a:t>
            </a:fld>
            <a:endParaRPr lang="en-US" alt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C6AB52A-8D7A-4E94-94FE-FF77F83529D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4648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2993C10-50DA-41D7-9A10-E8559E147743}" type="datetime4">
              <a:rPr lang="en-US" altLang="en-US"/>
              <a:pPr/>
              <a:t>July 25, 2017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2578F-F4F5-47AF-9650-86E3BB18FD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1201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01C15-A992-4FCC-A9A1-4D7F68D62B70}" type="datetime4">
              <a:rPr lang="en-US" altLang="en-US"/>
              <a:pPr/>
              <a:t>July 25, 2017</a:t>
            </a:fld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3BC390-2C21-4E52-A245-F5DCC8440F9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460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wid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0" indent="4763">
              <a:buNone/>
              <a:defRPr sz="2400"/>
            </a:lvl1pPr>
            <a:lvl2pPr marL="0" indent="0">
              <a:spcBef>
                <a:spcPts val="900"/>
              </a:spcBef>
              <a:buNone/>
              <a:defRPr sz="2000"/>
            </a:lvl2pPr>
            <a:lvl3pPr marL="0" indent="4763">
              <a:buNone/>
              <a:defRPr/>
            </a:lvl3pPr>
            <a:lvl4pPr marL="3175" indent="-3175">
              <a:buNone/>
              <a:defRPr/>
            </a:lvl4pPr>
            <a:lvl5pPr marL="0" indent="1588" defTabSz="919163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53C1C-E0AA-4B69-AF85-599C56846139}" type="datetime4">
              <a:rPr lang="en-US" altLang="en-US"/>
              <a:pPr/>
              <a:t>July 25, 2017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F5FAAD-A30F-4CE1-AFE4-A534F6BF5AA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532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71A29-65B9-4C2B-9A4E-12F3C4087B76}" type="datetime4">
              <a:rPr lang="en-US" altLang="en-US"/>
              <a:pPr/>
              <a:t>July 25, 2017</a:t>
            </a:fld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1573C9-EAC0-4897-BC9E-45077497B9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6786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CBF08E1-3433-4356-AF5F-0A5789DFFBD8}" type="datetime4">
              <a:rPr lang="en-US" altLang="en-US"/>
              <a:pPr/>
              <a:t>July 25, 2017</a:t>
            </a:fld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9C975-62EA-428F-939D-50BD5DAFAD5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936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03238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57200" y="6354763"/>
            <a:ext cx="2895600" cy="182562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rgbClr val="717171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1828800" cy="182563"/>
          </a:xfrm>
          <a:prstGeom prst="rect">
            <a:avLst/>
          </a:prstGeom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717171"/>
                </a:solidFill>
                <a:latin typeface="Calibri" pitchFamily="34" charset="0"/>
              </a:defRPr>
            </a:lvl1pPr>
          </a:lstStyle>
          <a:p>
            <a:fld id="{C99C5376-AA24-4D96-A21A-5486BC7C6D89}" type="datetime4">
              <a:rPr lang="en-US" altLang="en-US"/>
              <a:pPr/>
              <a:t>July 25, 2017</a:t>
            </a:fld>
            <a:endParaRPr lang="en-US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57200" y="5991225"/>
            <a:ext cx="365125" cy="182563"/>
          </a:xfrm>
          <a:prstGeom prst="rect">
            <a:avLst/>
          </a:prstGeom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717171"/>
                </a:solidFill>
                <a:latin typeface="Calibri" pitchFamily="34" charset="0"/>
              </a:defRPr>
            </a:lvl1pPr>
          </a:lstStyle>
          <a:p>
            <a:fld id="{0AE09811-10C5-4ECF-9890-B8696263A5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8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400" b="1" kern="1200" dirty="0">
          <a:solidFill>
            <a:srgbClr val="595959"/>
          </a:solidFill>
          <a:latin typeface="Cambria"/>
          <a:ea typeface="MS PGothic" pitchFamily="34" charset="-128"/>
          <a:cs typeface="Cambri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defRPr lang="en-US" sz="2400" kern="1200" dirty="0">
          <a:solidFill>
            <a:srgbClr val="595959"/>
          </a:solidFill>
          <a:latin typeface="Calibri"/>
          <a:ea typeface="MS PGothic" pitchFamily="34" charset="-128"/>
          <a:cs typeface="Calibri"/>
        </a:defRPr>
      </a:lvl1pPr>
      <a:lvl2pPr marL="460375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en-US" kern="1200" dirty="0">
          <a:solidFill>
            <a:srgbClr val="595959"/>
          </a:solidFill>
          <a:latin typeface="Calibri"/>
          <a:ea typeface="MS PGothic" pitchFamily="34" charset="-128"/>
          <a:cs typeface="Calibri"/>
        </a:defRPr>
      </a:lvl2pPr>
      <a:lvl3pPr marL="687388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kern="1200" dirty="0">
          <a:solidFill>
            <a:srgbClr val="595959"/>
          </a:solidFill>
          <a:latin typeface="Calibri"/>
          <a:ea typeface="MS PGothic" pitchFamily="34" charset="-128"/>
          <a:cs typeface="Calibri"/>
        </a:defRPr>
      </a:lvl3pPr>
      <a:lvl4pPr marL="922338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en-US" kern="1200" dirty="0">
          <a:solidFill>
            <a:srgbClr val="595959"/>
          </a:solidFill>
          <a:latin typeface="Calibri"/>
          <a:ea typeface="MS PGothic" pitchFamily="34" charset="-128"/>
          <a:cs typeface="Calibri"/>
        </a:defRPr>
      </a:lvl4pPr>
      <a:lvl5pPr marL="113665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lang="en-US" kern="1200" dirty="0">
          <a:solidFill>
            <a:srgbClr val="595959"/>
          </a:solidFill>
          <a:latin typeface="Calibri"/>
          <a:ea typeface="MS PGothic" pitchFamily="34" charset="-128"/>
          <a:cs typeface="Calibri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emf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hyperlink" Target="http://www.firewise.org/wildfire-preparedness/be-firewise/home-and-landscape/defensible-space.aspx" TargetMode="External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gi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hyperlink" Target="http://www.firewise.org/wildfire-preparedness/firewise-toolkit.aspx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2.emf"/><Relationship Id="rId7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4.gif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Big Boy Drive\Wildfire Workshop\Module Four\Photos and Graphics\miracle 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2" y="2108691"/>
            <a:ext cx="8631936" cy="441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" y="468265"/>
            <a:ext cx="985380" cy="103789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930029" y="517499"/>
            <a:ext cx="6408213" cy="91294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700" b="1" kern="1200">
                <a:solidFill>
                  <a:schemeClr val="tx1"/>
                </a:solidFill>
                <a:effectLst/>
                <a:latin typeface="Cambria"/>
                <a:ea typeface="MS PGothic" pitchFamily="34" charset="-128"/>
                <a:cs typeface="Cambr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9pPr>
          </a:lstStyle>
          <a:p>
            <a:pPr defTabSz="914400"/>
            <a:r>
              <a:rPr lang="en-US" altLang="en-US" dirty="0" smtClean="0">
                <a:latin typeface="Cambria" panose="02040503050406030204" pitchFamily="18" charset="0"/>
                <a:cs typeface="Cambria" panose="02040503050406030204" pitchFamily="18" charset="0"/>
              </a:rPr>
              <a:t>Module 5: Fire Prevention for Home and Landscape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930029" y="1375960"/>
            <a:ext cx="4800600" cy="342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b="1" dirty="0" smtClean="0">
                <a:latin typeface="Cambria" panose="02040503050406030204" pitchFamily="18" charset="0"/>
              </a:rPr>
              <a:t>FIRE SCIENCES CORE CURRICULUM</a:t>
            </a:r>
            <a:endParaRPr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" y="468265"/>
            <a:ext cx="985380" cy="103789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47801" y="2076158"/>
            <a:ext cx="6148378" cy="4386268"/>
            <a:chOff x="773417" y="847165"/>
            <a:chExt cx="7587923" cy="5413243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5446" y="3661522"/>
              <a:ext cx="1435894" cy="2086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17" y="847165"/>
              <a:ext cx="2765201" cy="246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108" y="847166"/>
              <a:ext cx="2570920" cy="2580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093" y="847166"/>
              <a:ext cx="2605247" cy="281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84" y="3312460"/>
              <a:ext cx="1711349" cy="1280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84" y="4554390"/>
              <a:ext cx="1711349" cy="170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433" y="3312459"/>
              <a:ext cx="1620056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433" y="4838140"/>
              <a:ext cx="1620056" cy="142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C:\Users\parkerb\Desktop\ScreenHunter_04 Oct. 26 11.00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489" y="3427521"/>
              <a:ext cx="2879982" cy="2805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1946493" y="742384"/>
            <a:ext cx="647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HOME CONSTRUCTION GUIDELINES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064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" y="468265"/>
            <a:ext cx="985380" cy="103789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94813" y="2001237"/>
            <a:ext cx="4642727" cy="13620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700" b="1" kern="1200">
                <a:solidFill>
                  <a:schemeClr val="tx1"/>
                </a:solidFill>
                <a:effectLst/>
                <a:latin typeface="Cambria"/>
                <a:ea typeface="MS PGothic" pitchFamily="34" charset="-128"/>
                <a:cs typeface="Cambr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9pPr>
          </a:lstStyle>
          <a:p>
            <a:pPr defTabSz="914400">
              <a:defRPr/>
            </a:pPr>
            <a:r>
              <a:rPr lang="en-US" b="0" smtClean="0">
                <a:latin typeface="Leitura Sans Grot 3" charset="0"/>
                <a:cs typeface="Leitura Sans Grot 3" charset="0"/>
              </a:rPr>
              <a:t>Defensible Space zones </a:t>
            </a:r>
            <a:br>
              <a:rPr lang="en-US" b="0" smtClean="0">
                <a:latin typeface="Leitura Sans Grot 3" charset="0"/>
                <a:cs typeface="Leitura Sans Grot 3" charset="0"/>
              </a:rPr>
            </a:br>
            <a:r>
              <a:rPr lang="en-US" b="0" smtClean="0">
                <a:latin typeface="Leitura Sans Grot 3" charset="0"/>
                <a:cs typeface="Leitura Sans Grot 3" charset="0"/>
              </a:rPr>
              <a:t>1, 2 &amp; 3</a:t>
            </a:r>
            <a:endParaRPr lang="en-US" b="0" dirty="0">
              <a:latin typeface="Leitura Sans Grot 3" charset="0"/>
              <a:cs typeface="Leitura Sans Grot 3" charset="0"/>
            </a:endParaRPr>
          </a:p>
        </p:txBody>
      </p:sp>
      <p:pic>
        <p:nvPicPr>
          <p:cNvPr id="7" name="Picture 3" descr="C:\Big Boy Drive\Wildfire Workshop\Module Four\Selected images\HIZ Zones 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912" y="2432415"/>
            <a:ext cx="3817088" cy="440042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Big Boy Drive\Wildfire Workshop\Module Four\Selected images\R U Firewi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80" y="2936337"/>
            <a:ext cx="2883160" cy="389649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46493" y="742384"/>
            <a:ext cx="406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ARE YOU FIREWISE?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601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" y="468265"/>
            <a:ext cx="985380" cy="103789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49967" y="1775208"/>
            <a:ext cx="7772400" cy="4982904"/>
            <a:chOff x="477827" y="1290917"/>
            <a:chExt cx="7772400" cy="4982904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477827" y="1352775"/>
              <a:ext cx="7772400" cy="51894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lang="en-US" sz="2700" b="1" kern="1200">
                  <a:solidFill>
                    <a:schemeClr val="tx1"/>
                  </a:solidFill>
                  <a:effectLst/>
                  <a:latin typeface="Cambria"/>
                  <a:ea typeface="MS PGothic" pitchFamily="34" charset="-128"/>
                  <a:cs typeface="Cambria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59595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itchFamily="18" charset="0"/>
                  <a:ea typeface="MS PGothic" pitchFamily="34" charset="-128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59595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itchFamily="18" charset="0"/>
                  <a:ea typeface="MS PGothic" pitchFamily="34" charset="-128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59595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itchFamily="18" charset="0"/>
                  <a:ea typeface="MS PGothic" pitchFamily="34" charset="-128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59595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itchFamily="18" charset="0"/>
                  <a:ea typeface="MS PGothic" pitchFamily="34" charset="-128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-96" charset="0"/>
                  <a:ea typeface="ＭＳ Ｐゴシック" pitchFamily="-96" charset="-128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-96" charset="0"/>
                  <a:ea typeface="ＭＳ Ｐゴシック" pitchFamily="-96" charset="-128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-96" charset="0"/>
                  <a:ea typeface="ＭＳ Ｐゴシック" pitchFamily="-96" charset="-128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-96" charset="0"/>
                  <a:ea typeface="ＭＳ Ｐゴシック" pitchFamily="-96" charset="-128"/>
                </a:defRPr>
              </a:lvl9pPr>
            </a:lstStyle>
            <a:p>
              <a:pPr defTabSz="914400">
                <a:defRPr/>
              </a:pPr>
              <a:r>
                <a:rPr lang="en-US" b="0" smtClean="0">
                  <a:latin typeface="Leitura Sans Grot 3" charset="0"/>
                  <a:cs typeface="Leitura Sans Grot 3" charset="0"/>
                </a:rPr>
                <a:t>Defensible space treatments</a:t>
              </a:r>
              <a:endParaRPr lang="en-US" b="0" dirty="0">
                <a:latin typeface="Leitura Sans Grot 3" charset="0"/>
                <a:cs typeface="Leitura Sans Grot 3" charset="0"/>
              </a:endParaRPr>
            </a:p>
          </p:txBody>
        </p:sp>
        <p:pic>
          <p:nvPicPr>
            <p:cNvPr id="7" name="Picture 6" descr="C:\Big Boy Drive\Wildfire Workshop\Module Four\Selected images\ThinnedPin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38" y="1992472"/>
              <a:ext cx="3505992" cy="350599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Big Boy Drive\Wildfire Workshop\Module Four\Selected images\Prunin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824" y="2233972"/>
              <a:ext cx="2194749" cy="403984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C:\Big Boy Drive\Wildfire Workshop\Module Four\Selected images\SBusterinPin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788" y="1290917"/>
              <a:ext cx="2671483" cy="263921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Big Boy Drive\Wildfire Workshop\Module Four\Selected images\Underburn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366" y="3930134"/>
              <a:ext cx="2402306" cy="2133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21780" y="4812376"/>
              <a:ext cx="124028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Thinning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55894" y="5418275"/>
              <a:ext cx="117209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Pruning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84574" y="3009990"/>
              <a:ext cx="2024203" cy="36576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Slash Disposal</a:t>
              </a:r>
            </a:p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28249" y="4088120"/>
              <a:ext cx="2024742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Prescribed Fire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46493" y="742384"/>
            <a:ext cx="406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DEFENSIBLE SPACE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886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" y="468265"/>
            <a:ext cx="985380" cy="103789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83078" y="3501499"/>
            <a:ext cx="3539632" cy="13620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700" b="1" kern="1200">
                <a:solidFill>
                  <a:schemeClr val="tx1"/>
                </a:solidFill>
                <a:effectLst/>
                <a:latin typeface="Cambria"/>
                <a:ea typeface="MS PGothic" pitchFamily="34" charset="-128"/>
                <a:cs typeface="Cambr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9pPr>
          </a:lstStyle>
          <a:p>
            <a:pPr defTabSz="914400">
              <a:defRPr/>
            </a:pPr>
            <a:r>
              <a:rPr lang="en-US" b="0" smtClean="0">
                <a:latin typeface="Leitura Sans Grot 3" charset="0"/>
                <a:cs typeface="Leitura Sans Grot 3" charset="0"/>
              </a:rPr>
              <a:t>Action Steps Around Your Home</a:t>
            </a:r>
            <a:endParaRPr lang="en-US" b="0" dirty="0">
              <a:latin typeface="Leitura Sans Grot 3" charset="0"/>
              <a:cs typeface="Leitura Sans Grot 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307" y="2030695"/>
            <a:ext cx="399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000FF"/>
                </a:solidFill>
                <a:latin typeface="Cambria"/>
                <a:ea typeface="Calibri"/>
                <a:cs typeface="Leitura Sans Grot 3" charset="0"/>
                <a:hlinkClick r:id="rId4"/>
              </a:rPr>
              <a:t>http://www.firewise.org/wildfire-preparedness/be-firewise/home-and-landscape/defensible-space.aspx</a:t>
            </a:r>
            <a:endParaRPr lang="en-US" dirty="0">
              <a:effectLst/>
              <a:latin typeface="Calibri"/>
              <a:ea typeface="Calibri"/>
              <a:cs typeface="Leitura Sans Grot 3" charset="0"/>
            </a:endParaRPr>
          </a:p>
        </p:txBody>
      </p:sp>
      <p:pic>
        <p:nvPicPr>
          <p:cNvPr id="9" name="Picture 2" descr="C:\Big Boy Drive\Wildfire Workshop\Module Four\Photos and Graphics\Action Step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16" y="1966304"/>
            <a:ext cx="3717235" cy="468302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46493" y="742384"/>
            <a:ext cx="647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ACTION STEPS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269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" y="468265"/>
            <a:ext cx="985380" cy="1037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4493" y="3220237"/>
            <a:ext cx="2870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https://www.grantspassoregon.gov/924/Disaster-Preparedness---Ready-Get-Set-Go</a:t>
            </a:r>
          </a:p>
        </p:txBody>
      </p:sp>
      <p:pic>
        <p:nvPicPr>
          <p:cNvPr id="9" name="Picture 2" descr="C:\Big Boy Drive\Wildfire Workshop\Module Four\Photos and Graphics\Ready Set Go!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52" y="1760220"/>
            <a:ext cx="3743116" cy="504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46493" y="742384"/>
            <a:ext cx="406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READY, SET, GO!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168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" y="468265"/>
            <a:ext cx="985380" cy="1037893"/>
          </a:xfrm>
          <a:prstGeom prst="rect">
            <a:avLst/>
          </a:prstGeom>
        </p:spPr>
      </p:pic>
      <p:pic>
        <p:nvPicPr>
          <p:cNvPr id="7" name="Picture 6" descr="C:\Big Boy Drive\Wildfire Workshop\Module Four\Photos and Graphics\ourfamily19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35" y="2455532"/>
            <a:ext cx="2803436" cy="430987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Big Boy Drive\Wildfire Workshop\Module Four\Photos and Graphics\wh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10" y="2524182"/>
            <a:ext cx="3054828" cy="417257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Big Boy Drive\Wildfire Workshop\Module Four\Photos and Graphics\fpwdisplayad576x32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40" y="1784862"/>
            <a:ext cx="3957859" cy="236183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46492" y="742384"/>
            <a:ext cx="6283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PUBLIC AWARENESS CAMPAIGNS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768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" y="468265"/>
            <a:ext cx="985380" cy="1037893"/>
          </a:xfrm>
          <a:prstGeom prst="rect">
            <a:avLst/>
          </a:prstGeom>
        </p:spPr>
      </p:pic>
      <p:pic>
        <p:nvPicPr>
          <p:cNvPr id="5" name="Picture 3" descr="C:\Big Boy Drive\Wildfire Workshop\Module Four\Selected images\Miracle House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56" y="2667053"/>
            <a:ext cx="3375212" cy="343406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6542" y="1921249"/>
            <a:ext cx="478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Leitura Sans Grot 4" charset="0"/>
                <a:ea typeface="Leitura Sans Grot 4" charset="0"/>
                <a:cs typeface="Leitura Sans Grot 4" charset="0"/>
              </a:rPr>
              <a:t>THANKS! AND BE FIRE SAFE</a:t>
            </a:r>
            <a:endParaRPr lang="en-US" sz="3200" dirty="0">
              <a:latin typeface="Leitura Sans Grot 4" charset="0"/>
              <a:ea typeface="Leitura Sans Grot 4" charset="0"/>
              <a:cs typeface="Leitura Sans Grot 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6493" y="742384"/>
            <a:ext cx="647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FIRE SCIENCE CORE CURRICULUM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45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" y="468265"/>
            <a:ext cx="985380" cy="1037893"/>
          </a:xfrm>
          <a:prstGeom prst="rect">
            <a:avLst/>
          </a:prstGeom>
        </p:spPr>
      </p:pic>
      <p:pic>
        <p:nvPicPr>
          <p:cNvPr id="9" name="Picture 2" descr="C:\Big Boy Drive\Wildfire Workshop\Module Four\Photos and Graphics\miracle ho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75" y="2392326"/>
            <a:ext cx="3838584" cy="281837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1507" y="2392326"/>
            <a:ext cx="48830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Leitura Sans Grot 3" charset="0"/>
                <a:ea typeface="Leitura Sans Grot 3" charset="0"/>
                <a:cs typeface="Leitura Sans Grot 3" charset="0"/>
              </a:rPr>
              <a:t>Historical context for fires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Leitura Sans Grot 3" charset="0"/>
                <a:ea typeface="Leitura Sans Grot 3" charset="0"/>
                <a:cs typeface="Leitura Sans Grot 3" charset="0"/>
              </a:rPr>
              <a:t>Risk assessment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Leitura Sans Grot 3" charset="0"/>
                <a:ea typeface="Leitura Sans Grot 3" charset="0"/>
                <a:cs typeface="Leitura Sans Grot 3" charset="0"/>
              </a:rPr>
              <a:t>Resources available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Leitura Sans Grot 3" charset="0"/>
                <a:ea typeface="Leitura Sans Grot 3" charset="0"/>
                <a:cs typeface="Leitura Sans Grot 3" charset="0"/>
              </a:rPr>
              <a:t>Designing and creating a fire-resistant home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Leitura Sans Grot 3" charset="0"/>
                <a:ea typeface="Leitura Sans Grot 3" charset="0"/>
                <a:cs typeface="Leitura Sans Grot 3" charset="0"/>
              </a:rPr>
              <a:t>Defensible space: zones 1, 2, and 3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Leitura Sans Grot 3" charset="0"/>
                <a:ea typeface="Leitura Sans Grot 3" charset="0"/>
                <a:cs typeface="Leitura Sans Grot 3" charset="0"/>
              </a:rPr>
              <a:t>Defensible space treatments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Leitura Sans Grot 3" charset="0"/>
                <a:ea typeface="Leitura Sans Grot 3" charset="0"/>
                <a:cs typeface="Leitura Sans Grot 3" charset="0"/>
              </a:rPr>
              <a:t>Ready, set, go!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Leitura Sans Grot 3" charset="0"/>
                <a:ea typeface="Leitura Sans Grot 3" charset="0"/>
                <a:cs typeface="Leitura Sans Grot 3" charset="0"/>
              </a:rPr>
              <a:t>Public education campaigns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Leitura Sans Grot 3" charset="0"/>
                <a:ea typeface="Leitura Sans Grot 3" charset="0"/>
                <a:cs typeface="Leitura Sans Grot 3" charset="0"/>
              </a:rPr>
              <a:t>War story</a:t>
            </a:r>
            <a:endParaRPr lang="en-US" dirty="0">
              <a:latin typeface="Leitura Sans Grot 3" charset="0"/>
              <a:ea typeface="Leitura Sans Grot 3" charset="0"/>
              <a:cs typeface="Leitura Sans Grot 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6493" y="742384"/>
            <a:ext cx="406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latin typeface="Cambria" panose="02040503050406030204" pitchFamily="18" charset="0"/>
                <a:cs typeface="Cambria" panose="02040503050406030204" pitchFamily="18" charset="0"/>
              </a:rPr>
              <a:t>COURSE OUTLINE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215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" y="468265"/>
            <a:ext cx="985380" cy="1037893"/>
          </a:xfrm>
          <a:prstGeom prst="rect">
            <a:avLst/>
          </a:prstGeom>
        </p:spPr>
      </p:pic>
      <p:pic>
        <p:nvPicPr>
          <p:cNvPr id="7" name="pictu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" y="1893205"/>
            <a:ext cx="2502695" cy="3147452"/>
          </a:xfrm>
          <a:prstGeom prst="rect">
            <a:avLst/>
          </a:prstGeom>
        </p:spPr>
      </p:pic>
      <p:pic>
        <p:nvPicPr>
          <p:cNvPr id="9" name="pictur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17" y="2050545"/>
            <a:ext cx="1908333" cy="2865718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pic>
        <p:nvPicPr>
          <p:cNvPr id="10" name="pictur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545" y="2540231"/>
            <a:ext cx="2474632" cy="3378911"/>
          </a:xfrm>
          <a:prstGeom prst="rect">
            <a:avLst/>
          </a:prstGeom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45044" y="5180478"/>
            <a:ext cx="220551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  <a:latin typeface="Leitura Sans Grot 4" charset="0"/>
                <a:cs typeface="Leitura Sans Grot 3" charset="0"/>
              </a:rPr>
              <a:t>“Bigger, Hotter, and Longer Wildfires are the New Normal as the Climate Changes in the West”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728406" y="1769834"/>
            <a:ext cx="372665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chemeClr val="bg1"/>
                </a:solidFill>
                <a:latin typeface="Leitura Sans Grot 4" charset="0"/>
                <a:cs typeface="Leitura Sans Grot 3" charset="0"/>
              </a:rPr>
              <a:t>“Costs of Wildfires Could Swallow U.S. Forest Service Budget”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46493" y="742384"/>
            <a:ext cx="406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HISTORICAL CONTEXT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374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" y="468265"/>
            <a:ext cx="985380" cy="1037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8172" y="2031552"/>
            <a:ext cx="538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www.firewise.org/wildfire-preparedness/firewise-toolkit.aspx</a:t>
            </a:r>
            <a:endParaRPr lang="en-US" dirty="0" smtClean="0"/>
          </a:p>
          <a:p>
            <a:endParaRPr lang="en-US" dirty="0"/>
          </a:p>
          <a:p>
            <a:r>
              <a:rPr lang="en-US" sz="2400" dirty="0" smtClean="0">
                <a:latin typeface="Leitura Sans Grot 3" charset="0"/>
                <a:cs typeface="Leitura Sans Grot 3" charset="0"/>
              </a:rPr>
              <a:t>Handout:  </a:t>
            </a:r>
            <a:r>
              <a:rPr lang="en-US" sz="2400" dirty="0" err="1" smtClean="0">
                <a:latin typeface="Leitura Sans Grot 3" charset="0"/>
                <a:cs typeface="Leitura Sans Grot 3" charset="0"/>
              </a:rPr>
              <a:t>Firewise</a:t>
            </a:r>
            <a:r>
              <a:rPr lang="en-US" sz="2400" dirty="0" smtClean="0">
                <a:latin typeface="Leitura Sans Grot 3" charset="0"/>
                <a:cs typeface="Leitura Sans Grot 3" charset="0"/>
              </a:rPr>
              <a:t> Toolkit_2016.pdf</a:t>
            </a:r>
          </a:p>
          <a:p>
            <a:endParaRPr lang="en-US" sz="2400" dirty="0" smtClean="0">
              <a:latin typeface="Leitura Sans Grot 3" charset="0"/>
              <a:cs typeface="Leitura Sans Grot 3" charset="0"/>
            </a:endParaRPr>
          </a:p>
          <a:p>
            <a:endParaRPr lang="en-US" sz="2400" dirty="0">
              <a:latin typeface="Leitura Sans Grot 3" charset="0"/>
              <a:cs typeface="Leitura Sans Grot 3" charset="0"/>
            </a:endParaRPr>
          </a:p>
        </p:txBody>
      </p:sp>
      <p:pic>
        <p:nvPicPr>
          <p:cNvPr id="7" name="Picture 3" descr="C:\Big Boy Drive\Wildfire Workshop\Module Four\ScreenHunter_01 Apr. 10 09.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5" y="1999088"/>
            <a:ext cx="2719275" cy="461232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42619" y="4035284"/>
            <a:ext cx="14929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46493" y="742384"/>
            <a:ext cx="406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latin typeface="Cambria" panose="02040503050406030204" pitchFamily="18" charset="0"/>
                <a:cs typeface="Cambria" panose="02040503050406030204" pitchFamily="18" charset="0"/>
              </a:rPr>
              <a:t>FIREWISE TOOLKIT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013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" y="468265"/>
            <a:ext cx="985380" cy="103789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60020" y="1893205"/>
            <a:ext cx="8875702" cy="53907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700" b="1" kern="1200">
                <a:solidFill>
                  <a:schemeClr val="tx1"/>
                </a:solidFill>
                <a:effectLst/>
                <a:latin typeface="Cambria"/>
                <a:ea typeface="MS PGothic" pitchFamily="34" charset="-128"/>
                <a:cs typeface="Cambr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9pPr>
          </a:lstStyle>
          <a:p>
            <a:pPr defTabSz="914400">
              <a:defRPr/>
            </a:pPr>
            <a:r>
              <a:rPr lang="en-US" b="0" dirty="0" smtClean="0">
                <a:latin typeface="Leitura Sans Grot 3" charset="0"/>
                <a:ea typeface="Leitura Sans Grot 3" charset="0"/>
                <a:cs typeface="Leitura Sans Grot 3" charset="0"/>
              </a:rPr>
              <a:t>A day in the woods with Smokey</a:t>
            </a:r>
            <a:r>
              <a:rPr lang="en-US" dirty="0" smtClean="0">
                <a:latin typeface="Rockwell Extra Bold" panose="02060903040505020403" pitchFamily="18" charset="0"/>
              </a:rPr>
              <a:t/>
            </a:r>
            <a:br>
              <a:rPr lang="en-US" dirty="0" smtClean="0">
                <a:latin typeface="Rockwell Extra Bold" panose="02060903040505020403" pitchFamily="18" charset="0"/>
              </a:rPr>
            </a:br>
            <a:r>
              <a:rPr lang="en-US" dirty="0" smtClean="0">
                <a:latin typeface="Rockwell Extra Bold" panose="02060903040505020403" pitchFamily="18" charset="0"/>
              </a:rPr>
              <a:t/>
            </a:r>
            <a:br>
              <a:rPr lang="en-US" dirty="0" smtClean="0">
                <a:latin typeface="Rockwell Extra Bold" panose="02060903040505020403" pitchFamily="18" charset="0"/>
              </a:rPr>
            </a:br>
            <a:endParaRPr lang="en-US" sz="2400" b="0" dirty="0">
              <a:latin typeface="Leitura Sans Grot 3" charset="0"/>
              <a:cs typeface="Leitura Sans Grot 3" charset="0"/>
            </a:endParaRPr>
          </a:p>
        </p:txBody>
      </p:sp>
      <p:pic>
        <p:nvPicPr>
          <p:cNvPr id="7" name="Picture 6" descr="C:\Big Boy Drive\Wildfire Workshop\Module Four\Photos and Graphics\onlyyouc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65" y="3005009"/>
            <a:ext cx="2026047" cy="358101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Big Boy Drive\Wildfire Workshop\Module Four\Photos and Graphics\onecarelessmat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10" y="3005009"/>
            <a:ext cx="2470897" cy="3581010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46493" y="742384"/>
            <a:ext cx="406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latin typeface="Cambria" panose="02040503050406030204" pitchFamily="18" charset="0"/>
                <a:cs typeface="Cambria" panose="02040503050406030204" pitchFamily="18" charset="0"/>
              </a:rPr>
              <a:t>A DAY WITH SMOKEY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660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" y="468265"/>
            <a:ext cx="985380" cy="1037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3718" y="2427656"/>
            <a:ext cx="7046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Leitura Sans Grot 3" charset="0"/>
              <a:cs typeface="Leitura Sans Grot 3" charset="0"/>
            </a:endParaRPr>
          </a:p>
          <a:p>
            <a:endParaRPr lang="en-US" sz="2400" dirty="0">
              <a:latin typeface="Leitura Sans Grot 3" charset="0"/>
              <a:cs typeface="Leitura Sans Grot 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237" y="1842174"/>
            <a:ext cx="900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cap="all" dirty="0" smtClean="0">
                <a:latin typeface="Leitura Sans Grot 3" charset="0"/>
                <a:ea typeface="Leitura Sans Grot 3" charset="0"/>
                <a:cs typeface="Leitura Sans Grot 3" charset="0"/>
              </a:rPr>
              <a:t>Fire Risk Assessment:</a:t>
            </a:r>
          </a:p>
          <a:p>
            <a:r>
              <a:rPr lang="en-US" sz="2400" kern="0" cap="all" dirty="0">
                <a:latin typeface="Leitura Sans Grot 3" charset="0"/>
                <a:ea typeface="Leitura Sans Grot 3" charset="0"/>
                <a:cs typeface="Leitura Sans Grot 3" charset="0"/>
              </a:rPr>
              <a:t>	</a:t>
            </a:r>
            <a:r>
              <a:rPr lang="en-US" sz="2400" kern="0" cap="all" dirty="0" smtClean="0">
                <a:latin typeface="Leitura Sans Grot 3" charset="0"/>
                <a:ea typeface="Leitura Sans Grot 3" charset="0"/>
                <a:cs typeface="Leitura Sans Grot 3" charset="0"/>
              </a:rPr>
              <a:t>Pre-Plans</a:t>
            </a:r>
            <a:endParaRPr lang="en-US" sz="2400" dirty="0">
              <a:latin typeface="Leitura Sans Grot 3" charset="0"/>
              <a:ea typeface="Leitura Sans Grot 3" charset="0"/>
              <a:cs typeface="Leitura Sans Grot 3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805520"/>
              </p:ext>
            </p:extLst>
          </p:nvPr>
        </p:nvGraphicFramePr>
        <p:xfrm>
          <a:off x="5732777" y="2167324"/>
          <a:ext cx="2630681" cy="4539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5" imgW="4663409" imgH="6034916" progId="AcroExch.Document.DC">
                  <p:embed/>
                </p:oleObj>
              </mc:Choice>
              <mc:Fallback>
                <p:oleObj name="Acrobat Document" r:id="rId5" imgW="4663409" imgH="603491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32777" y="2167324"/>
                        <a:ext cx="2630681" cy="4539073"/>
                      </a:xfrm>
                      <a:prstGeom prst="rect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C:\Big Boy Drive\Wildfire Workshop\Module Four\Photos and Graphics\My Fire Inspection Checklis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11" y="2668453"/>
            <a:ext cx="3868748" cy="401828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46493" y="742384"/>
            <a:ext cx="406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latin typeface="Cambria" panose="02040503050406030204" pitchFamily="18" charset="0"/>
                <a:cs typeface="Cambria" panose="02040503050406030204" pitchFamily="18" charset="0"/>
              </a:rPr>
              <a:t>RISK ASSESSMENT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053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" y="468265"/>
            <a:ext cx="985380" cy="103789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1857" y="5717745"/>
            <a:ext cx="7772400" cy="57673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700" b="1" kern="1200">
                <a:solidFill>
                  <a:schemeClr val="tx1"/>
                </a:solidFill>
                <a:effectLst/>
                <a:latin typeface="Cambria"/>
                <a:ea typeface="MS PGothic" pitchFamily="34" charset="-128"/>
                <a:cs typeface="Cambr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9pPr>
          </a:lstStyle>
          <a:p>
            <a:pPr defTabSz="914400">
              <a:defRPr/>
            </a:pPr>
            <a:r>
              <a:rPr lang="en-US" b="0" dirty="0" smtClean="0">
                <a:latin typeface="Leitura Sans Grot 3" charset="0"/>
                <a:cs typeface="Leitura Sans Grot 3" charset="0"/>
              </a:rPr>
              <a:t>Designing and creating a fire-resistant home</a:t>
            </a:r>
            <a:endParaRPr lang="en-US" b="0" dirty="0">
              <a:latin typeface="Leitura Sans Grot 3" charset="0"/>
              <a:cs typeface="Leitura Sans Grot 3" charset="0"/>
            </a:endParaRPr>
          </a:p>
        </p:txBody>
      </p:sp>
      <p:pic>
        <p:nvPicPr>
          <p:cNvPr id="7" name="pictu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74" y="1782818"/>
            <a:ext cx="2037230" cy="3377848"/>
          </a:xfrm>
          <a:prstGeom prst="rect">
            <a:avLst/>
          </a:prstGeom>
          <a:ln w="25400">
            <a:solidFill>
              <a:sysClr val="windowText" lastClr="000000"/>
            </a:solidFill>
          </a:ln>
        </p:spPr>
      </p:pic>
      <p:pic>
        <p:nvPicPr>
          <p:cNvPr id="9" name="Picture 2" descr="C:\Big Boy Drive\Wildfire Workshop\Module Four\assessing-wildfire-hazards-in-the-home-ignition-zone-firewi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92" y="1326136"/>
            <a:ext cx="2225488" cy="3840058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a6.typepad.com/6a01bb08a9454e970d01b7c80fc3a6970b-p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67" y="2515956"/>
            <a:ext cx="2962998" cy="2633776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46493" y="742384"/>
            <a:ext cx="406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FIRE-RESISTANT HOME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35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" y="468265"/>
            <a:ext cx="985380" cy="1037893"/>
          </a:xfrm>
          <a:prstGeom prst="rect">
            <a:avLst/>
          </a:prstGeom>
        </p:spPr>
      </p:pic>
      <p:pic>
        <p:nvPicPr>
          <p:cNvPr id="5" name="Picture 2" descr="Image result for firewise hiz assess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65" y="2328704"/>
            <a:ext cx="1882814" cy="3253504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02" y="1880469"/>
            <a:ext cx="2135619" cy="370173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 descr="Image result for firewise hiz assess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44" y="1639141"/>
            <a:ext cx="2924136" cy="498424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59071" y="5823535"/>
            <a:ext cx="4585069" cy="94631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700" b="1" kern="1200">
                <a:solidFill>
                  <a:schemeClr val="tx1"/>
                </a:solidFill>
                <a:effectLst/>
                <a:latin typeface="Cambria"/>
                <a:ea typeface="MS PGothic" pitchFamily="34" charset="-128"/>
                <a:cs typeface="Cambr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9pPr>
          </a:lstStyle>
          <a:p>
            <a:pPr defTabSz="914400">
              <a:defRPr/>
            </a:pPr>
            <a:r>
              <a:rPr lang="en-US" b="0" dirty="0" smtClean="0">
                <a:latin typeface="Leitura Sans Grot 3" charset="0"/>
                <a:cs typeface="Leitura Sans Grot 3" charset="0"/>
              </a:rPr>
              <a:t>Designing and creating a fire-resistant home</a:t>
            </a:r>
            <a:endParaRPr lang="en-US" b="0" dirty="0">
              <a:latin typeface="Leitura Sans Grot 3" charset="0"/>
              <a:cs typeface="Leitura Sans Grot 3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6493" y="742384"/>
            <a:ext cx="406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FIRE-RESISTANT HOME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084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60020" y="335280"/>
            <a:ext cx="8983980" cy="14249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" y="468265"/>
            <a:ext cx="985380" cy="103789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341888" y="2086658"/>
            <a:ext cx="6620243" cy="4503163"/>
            <a:chOff x="737487" y="857983"/>
            <a:chExt cx="7910726" cy="538096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630" y="2575903"/>
              <a:ext cx="2809917" cy="1825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87" y="862390"/>
              <a:ext cx="2824254" cy="1863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981" y="862389"/>
              <a:ext cx="2835428" cy="1863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969" y="2719993"/>
              <a:ext cx="2795581" cy="179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032" y="857983"/>
              <a:ext cx="2583545" cy="3158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755" y="3531900"/>
              <a:ext cx="3236458" cy="218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631" y="4151621"/>
              <a:ext cx="1956868" cy="2087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968" y="4151665"/>
              <a:ext cx="1956907" cy="2074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1946493" y="742384"/>
            <a:ext cx="647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HOME CONSTRUCTION GUIDELINES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188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1523&quot;&gt;&lt;object type=&quot;3&quot; unique_id=&quot;11524&quot;&gt;&lt;property id=&quot;20148&quot; value=&quot;5&quot;/&gt;&lt;property id=&quot;20300&quot; value=&quot;Slide 1 - &amp;quot;Module 4 Fire Prevention for Home and Landscape&amp;quot;&quot;/&gt;&lt;property id=&quot;20307&quot; value=&quot;256&quot;/&gt;&lt;/object&gt;&lt;object type=&quot;3&quot; unique_id=&quot;11525&quot;&gt;&lt;property id=&quot;20148&quot; value=&quot;5&quot;/&gt;&lt;property id=&quot;20300&quot; value=&quot;Slide 2&quot;/&gt;&lt;property id=&quot;20307&quot; value=&quot;264&quot;/&gt;&lt;/object&gt;&lt;object type=&quot;3&quot; unique_id=&quot;11526&quot;&gt;&lt;property id=&quot;20148&quot; value=&quot;5&quot;/&gt;&lt;property id=&quot;20300&quot; value=&quot;Slide 3 - &amp;quot;Historical context&amp;quot;&quot;/&gt;&lt;property id=&quot;20307&quot; value=&quot;265&quot;/&gt;&lt;/object&gt;&lt;object type=&quot;3&quot; unique_id=&quot;11527&quot;&gt;&lt;property id=&quot;20148&quot; value=&quot;5&quot;/&gt;&lt;property id=&quot;20300&quot; value=&quot;Slide 4&quot;/&gt;&lt;property id=&quot;20307&quot; value=&quot;266&quot;/&gt;&lt;/object&gt;&lt;object type=&quot;3&quot; unique_id=&quot;11528&quot;&gt;&lt;property id=&quot;20148&quot; value=&quot;5&quot;/&gt;&lt;property id=&quot;20300&quot; value=&quot;Slide 5 - &amp;quot;FIRE RISK ASSESSMENT:  A day in the woods with smokey  &amp;quot;&quot;/&gt;&lt;property id=&quot;20307&quot; value=&quot;267&quot;/&gt;&lt;/object&gt;&lt;object type=&quot;3&quot; unique_id=&quot;11529&quot;&gt;&lt;property id=&quot;20148&quot; value=&quot;5&quot;/&gt;&lt;property id=&quot;20300&quot; value=&quot;Slide 6&quot;/&gt;&lt;property id=&quot;20307&quot; value=&quot;268&quot;/&gt;&lt;/object&gt;&lt;object type=&quot;3&quot; unique_id=&quot;11530&quot;&gt;&lt;property id=&quot;20148&quot; value=&quot;5&quot;/&gt;&lt;property id=&quot;20300&quot; value=&quot;Slide 7 - &amp;quot;Designing and creating a fire resistant home&amp;quot;&quot;/&gt;&lt;property id=&quot;20307&quot; value=&quot;269&quot;/&gt;&lt;/object&gt;&lt;object type=&quot;3&quot; unique_id=&quot;11531&quot;&gt;&lt;property id=&quot;20148&quot; value=&quot;5&quot;/&gt;&lt;property id=&quot;20300&quot; value=&quot;Slide 8 - &amp;quot;Designing and creating a fire resistant home&amp;quot;&quot;/&gt;&lt;property id=&quot;20307&quot; value=&quot;270&quot;/&gt;&lt;/object&gt;&lt;object type=&quot;3&quot; unique_id=&quot;11532&quot;&gt;&lt;property id=&quot;20148&quot; value=&quot;5&quot;/&gt;&lt;property id=&quot;20300&quot; value=&quot;Slide 9&quot;/&gt;&lt;property id=&quot;20307&quot; value=&quot;271&quot;/&gt;&lt;/object&gt;&lt;object type=&quot;3&quot; unique_id=&quot;11533&quot;&gt;&lt;property id=&quot;20148&quot; value=&quot;5&quot;/&gt;&lt;property id=&quot;20300&quot; value=&quot;Slide 10&quot;/&gt;&lt;property id=&quot;20307&quot; value=&quot;272&quot;/&gt;&lt;/object&gt;&lt;object type=&quot;3&quot; unique_id=&quot;11534&quot;&gt;&lt;property id=&quot;20148&quot; value=&quot;5&quot;/&gt;&lt;property id=&quot;20300&quot; value=&quot;Slide 11 - &amp;quot;Defensible Space zones  1, 2 &amp;amp; 3&amp;quot;&quot;/&gt;&lt;property id=&quot;20307&quot; value=&quot;273&quot;/&gt;&lt;/object&gt;&lt;object type=&quot;3&quot; unique_id=&quot;11536&quot;&gt;&lt;property id=&quot;20148&quot; value=&quot;5&quot;/&gt;&lt;property id=&quot;20300&quot; value=&quot;Slide 12 - &amp;quot;Defensible space treatments&amp;quot;&quot;/&gt;&lt;property id=&quot;20307&quot; value=&quot;275&quot;/&gt;&lt;/object&gt;&lt;object type=&quot;3&quot; unique_id=&quot;11537&quot;&gt;&lt;property id=&quot;20148&quot; value=&quot;5&quot;/&gt;&lt;property id=&quot;20300&quot; value=&quot;Slide 13 - &amp;quot;Action Steps Around Your Home&amp;quot;&quot;/&gt;&lt;property id=&quot;20307&quot; value=&quot;276&quot;/&gt;&lt;/object&gt;&lt;object type=&quot;3&quot; unique_id=&quot;11538&quot;&gt;&lt;property id=&quot;20148&quot; value=&quot;5&quot;/&gt;&lt;property id=&quot;20300&quot; value=&quot;Slide 14 - &amp;quot;Ready, set, go!&amp;quot;&quot;/&gt;&lt;property id=&quot;20307&quot; value=&quot;277&quot;/&gt;&lt;/object&gt;&lt;object type=&quot;3&quot; unique_id=&quot;11539&quot;&gt;&lt;property id=&quot;20148&quot; value=&quot;5&quot;/&gt;&lt;property id=&quot;20300&quot; value=&quot;Slide 15 - &amp;quot;Public awareness campaigns&amp;quot;&quot;/&gt;&lt;property id=&quot;20307&quot; value=&quot;278&quot;/&gt;&lt;/object&gt;&lt;object type=&quot;3&quot; unique_id=&quot;11540&quot;&gt;&lt;property id=&quot;20148&quot; value=&quot;5&quot;/&gt;&lt;property id=&quot;20300&quot; value=&quot;Slide 16&quot;/&gt;&lt;property id=&quot;20307&quot; value=&quot;279&quot;/&gt;&lt;/object&gt;&lt;/object&gt;&lt;object type=&quot;8&quot; unique_id=&quot;1156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SU_Template_3_locked">
  <a:themeElements>
    <a:clrScheme name="OSU Color Palette">
      <a:dk1>
        <a:srgbClr val="D85A1A"/>
      </a:dk1>
      <a:lt1>
        <a:srgbClr val="615042"/>
      </a:lt1>
      <a:dk2>
        <a:srgbClr val="9D601E"/>
      </a:dk2>
      <a:lt2>
        <a:srgbClr val="ABADA4"/>
      </a:lt2>
      <a:accent1>
        <a:srgbClr val="C6C0B7"/>
      </a:accent1>
      <a:accent2>
        <a:srgbClr val="6B859E"/>
      </a:accent2>
      <a:accent3>
        <a:srgbClr val="A7C4C9"/>
      </a:accent3>
      <a:accent4>
        <a:srgbClr val="F3D08E"/>
      </a:accent4>
      <a:accent5>
        <a:srgbClr val="B3BA35"/>
      </a:accent5>
      <a:accent6>
        <a:srgbClr val="561F4B"/>
      </a:accent6>
      <a:hlink>
        <a:srgbClr val="000000"/>
      </a:hlink>
      <a:folHlink>
        <a:srgbClr val="000000"/>
      </a:folHlink>
    </a:clrScheme>
    <a:fontScheme name="Blank Presentation">
      <a:majorFont>
        <a:latin typeface="Tahoma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OSU_Template_3_locked</Template>
  <TotalTime>139</TotalTime>
  <Words>206</Words>
  <Application>Microsoft Macintosh PowerPoint</Application>
  <PresentationFormat>On-screen Show (4:3)</PresentationFormat>
  <Paragraphs>63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Cambria</vt:lpstr>
      <vt:lpstr>Leitura Sans Grot 3</vt:lpstr>
      <vt:lpstr>Leitura Sans Grot 4</vt:lpstr>
      <vt:lpstr>MS PGothic</vt:lpstr>
      <vt:lpstr>ＭＳ Ｐゴシック</vt:lpstr>
      <vt:lpstr>Palatino</vt:lpstr>
      <vt:lpstr>Rockwell Extra Bold</vt:lpstr>
      <vt:lpstr>Tahoma</vt:lpstr>
      <vt:lpstr>Times</vt:lpstr>
      <vt:lpstr>OSU_Template_3_locked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 Fire Prevention for Home and Landscape</dc:title>
  <dc:creator>Support</dc:creator>
  <cp:lastModifiedBy>Jim Sloan</cp:lastModifiedBy>
  <cp:revision>19</cp:revision>
  <dcterms:created xsi:type="dcterms:W3CDTF">2017-04-11T17:57:47Z</dcterms:created>
  <dcterms:modified xsi:type="dcterms:W3CDTF">2017-07-25T21:11:28Z</dcterms:modified>
</cp:coreProperties>
</file>